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9" r:id="rId1"/>
  </p:sldMasterIdLst>
  <p:notesMasterIdLst>
    <p:notesMasterId r:id="rId63"/>
  </p:notesMasterIdLst>
  <p:sldIdLst>
    <p:sldId id="256" r:id="rId2"/>
    <p:sldId id="257" r:id="rId3"/>
    <p:sldId id="258" r:id="rId4"/>
    <p:sldId id="259" r:id="rId5"/>
    <p:sldId id="260" r:id="rId6"/>
    <p:sldId id="307" r:id="rId7"/>
    <p:sldId id="308" r:id="rId8"/>
    <p:sldId id="264" r:id="rId9"/>
    <p:sldId id="295" r:id="rId10"/>
    <p:sldId id="309" r:id="rId11"/>
    <p:sldId id="304" r:id="rId12"/>
    <p:sldId id="349" r:id="rId13"/>
    <p:sldId id="348" r:id="rId14"/>
    <p:sldId id="294" r:id="rId15"/>
    <p:sldId id="345" r:id="rId16"/>
    <p:sldId id="346" r:id="rId17"/>
    <p:sldId id="339" r:id="rId18"/>
    <p:sldId id="340" r:id="rId19"/>
    <p:sldId id="310" r:id="rId20"/>
    <p:sldId id="311" r:id="rId21"/>
    <p:sldId id="321" r:id="rId22"/>
    <p:sldId id="332" r:id="rId23"/>
    <p:sldId id="344" r:id="rId24"/>
    <p:sldId id="291" r:id="rId25"/>
    <p:sldId id="296" r:id="rId26"/>
    <p:sldId id="352" r:id="rId27"/>
    <p:sldId id="350" r:id="rId28"/>
    <p:sldId id="279" r:id="rId29"/>
    <p:sldId id="312" r:id="rId30"/>
    <p:sldId id="313" r:id="rId31"/>
    <p:sldId id="306" r:id="rId32"/>
    <p:sldId id="276" r:id="rId33"/>
    <p:sldId id="299" r:id="rId34"/>
    <p:sldId id="302" r:id="rId35"/>
    <p:sldId id="314" r:id="rId36"/>
    <p:sldId id="315" r:id="rId37"/>
    <p:sldId id="316" r:id="rId38"/>
    <p:sldId id="317" r:id="rId39"/>
    <p:sldId id="318" r:id="rId40"/>
    <p:sldId id="319" r:id="rId41"/>
    <p:sldId id="320" r:id="rId42"/>
    <p:sldId id="322" r:id="rId43"/>
    <p:sldId id="323" r:id="rId44"/>
    <p:sldId id="325" r:id="rId45"/>
    <p:sldId id="324" r:id="rId46"/>
    <p:sldId id="326" r:id="rId47"/>
    <p:sldId id="328" r:id="rId48"/>
    <p:sldId id="335" r:id="rId49"/>
    <p:sldId id="329" r:id="rId50"/>
    <p:sldId id="342" r:id="rId51"/>
    <p:sldId id="343" r:id="rId52"/>
    <p:sldId id="334" r:id="rId53"/>
    <p:sldId id="330" r:id="rId54"/>
    <p:sldId id="333" r:id="rId55"/>
    <p:sldId id="336" r:id="rId56"/>
    <p:sldId id="331" r:id="rId57"/>
    <p:sldId id="337" r:id="rId58"/>
    <p:sldId id="341" r:id="rId59"/>
    <p:sldId id="327" r:id="rId60"/>
    <p:sldId id="338" r:id="rId61"/>
    <p:sldId id="270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F6E6CA"/>
    <a:srgbClr val="D1E773"/>
    <a:srgbClr val="F0D6A6"/>
    <a:srgbClr val="ECCB90"/>
    <a:srgbClr val="E3B157"/>
    <a:srgbClr val="D79D29"/>
    <a:srgbClr val="FF6600"/>
    <a:srgbClr val="D8EFFC"/>
    <a:srgbClr val="E4F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3980" autoAdjust="0"/>
  </p:normalViewPr>
  <p:slideViewPr>
    <p:cSldViewPr snapToGrid="0">
      <p:cViewPr varScale="1">
        <p:scale>
          <a:sx n="77" d="100"/>
          <a:sy n="77" d="100"/>
        </p:scale>
        <p:origin x="173" y="62"/>
      </p:cViewPr>
      <p:guideLst/>
    </p:cSldViewPr>
  </p:slideViewPr>
  <p:outlineViewPr>
    <p:cViewPr>
      <p:scale>
        <a:sx n="33" d="100"/>
        <a:sy n="33" d="100"/>
      </p:scale>
      <p:origin x="0" y="-700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249EF-E1E1-423E-9DE9-B4242A577E52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28D7A-C918-4E44-A367-2000DCC119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86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28D7A-C918-4E44-A367-2000DCC119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36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28D7A-C918-4E44-A367-2000DCC1191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8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28D7A-C918-4E44-A367-2000DCC1191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18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28D7A-C918-4E44-A367-2000DCC1191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43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28D7A-C918-4E44-A367-2000DCC1191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77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283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500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963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353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517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1789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397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908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654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057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836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16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122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665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270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43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47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414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87017" y="168543"/>
            <a:ext cx="1052415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891185" y="399633"/>
            <a:ext cx="8766876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lang="es-ES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“BENEMÉRITO </a:t>
            </a:r>
            <a:r>
              <a:rPr kumimoji="0" lang="es-ES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CUERPO DE BOMBEROS DEL CANTÓN NANGARITZA”</a:t>
            </a:r>
            <a:endParaRPr kumimoji="0" lang="es-EC" sz="3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endParaRPr kumimoji="0" lang="es-EC" sz="800" b="1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1173" y="24372"/>
            <a:ext cx="1164437" cy="91447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7" y="1504090"/>
            <a:ext cx="3932237" cy="1600200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es-ES" b="1" dirty="0" smtClean="0"/>
              <a:t>RENDICION DE CUENTAS </a:t>
            </a:r>
            <a:endParaRPr lang="en-US" b="1" dirty="0"/>
          </a:p>
        </p:txBody>
      </p:sp>
      <p:pic>
        <p:nvPicPr>
          <p:cNvPr id="7" name="Marcador de posición de imagen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" r="2891"/>
          <a:stretch>
            <a:fillRect/>
          </a:stretch>
        </p:blipFill>
        <p:spPr>
          <a:xfrm>
            <a:off x="4772025" y="1503363"/>
            <a:ext cx="6172200" cy="4365625"/>
          </a:xfrm>
        </p:spPr>
      </p:pic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839788" y="3101008"/>
            <a:ext cx="3932237" cy="2767979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2500" lnSpcReduction="20000"/>
          </a:bodyPr>
          <a:lstStyle/>
          <a:p>
            <a:endParaRPr lang="es-ES" sz="4000" dirty="0" smtClean="0"/>
          </a:p>
          <a:p>
            <a:r>
              <a:rPr lang="es-ES" sz="4000" smtClean="0"/>
              <a:t>PERIODO ENERO DICIEMBRE –2023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0044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42701" y="130701"/>
            <a:ext cx="8761477" cy="1292087"/>
          </a:xfrm>
        </p:spPr>
        <p:txBody>
          <a:bodyPr>
            <a:normAutofit fontScale="90000"/>
          </a:bodyPr>
          <a:lstStyle/>
          <a:p>
            <a:r>
              <a:rPr lang="es-EC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PROCESOS DE CONTRATACIÓN ÍNFIMA CUANTÍA</a:t>
            </a:r>
            <a:endParaRPr lang="es-EC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7351" y="239953"/>
            <a:ext cx="1164437" cy="914479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27500"/>
              </p:ext>
            </p:extLst>
          </p:nvPr>
        </p:nvGraphicFramePr>
        <p:xfrm>
          <a:off x="1420375" y="1500810"/>
          <a:ext cx="9181977" cy="22250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1536">
                  <a:extLst>
                    <a:ext uri="{9D8B030D-6E8A-4147-A177-3AD203B41FA5}">
                      <a16:colId xmlns:a16="http://schemas.microsoft.com/office/drawing/2014/main" val="239934623"/>
                    </a:ext>
                  </a:extLst>
                </a:gridCol>
                <a:gridCol w="942853">
                  <a:extLst>
                    <a:ext uri="{9D8B030D-6E8A-4147-A177-3AD203B41FA5}">
                      <a16:colId xmlns:a16="http://schemas.microsoft.com/office/drawing/2014/main" val="1947121696"/>
                    </a:ext>
                  </a:extLst>
                </a:gridCol>
                <a:gridCol w="4962087">
                  <a:extLst>
                    <a:ext uri="{9D8B030D-6E8A-4147-A177-3AD203B41FA5}">
                      <a16:colId xmlns:a16="http://schemas.microsoft.com/office/drawing/2014/main" val="1380195793"/>
                    </a:ext>
                  </a:extLst>
                </a:gridCol>
                <a:gridCol w="1670082">
                  <a:extLst>
                    <a:ext uri="{9D8B030D-6E8A-4147-A177-3AD203B41FA5}">
                      <a16:colId xmlns:a16="http://schemas.microsoft.com/office/drawing/2014/main" val="1723322060"/>
                    </a:ext>
                  </a:extLst>
                </a:gridCol>
                <a:gridCol w="925419">
                  <a:extLst>
                    <a:ext uri="{9D8B030D-6E8A-4147-A177-3AD203B41FA5}">
                      <a16:colId xmlns:a16="http://schemas.microsoft.com/office/drawing/2014/main" val="896958116"/>
                    </a:ext>
                  </a:extLst>
                </a:gridCol>
              </a:tblGrid>
              <a:tr h="420991">
                <a:tc gridSpan="5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>
                          <a:effectLst/>
                        </a:rPr>
                        <a:t>PROCESOS MEDIANTE INFIMA CUANTIA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455405"/>
                  </a:ext>
                </a:extLst>
              </a:tr>
              <a:tr h="69153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>
                          <a:effectLst/>
                        </a:rPr>
                        <a:t>11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>
                          <a:effectLst/>
                        </a:rPr>
                        <a:t>429921726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>
                          <a:effectLst/>
                        </a:rPr>
                        <a:t>Adquisición </a:t>
                      </a:r>
                      <a:r>
                        <a:rPr lang="es-EC" sz="1400" dirty="0" smtClean="0">
                          <a:effectLst/>
                        </a:rPr>
                        <a:t>de</a:t>
                      </a:r>
                      <a:r>
                        <a:rPr lang="es-EC" sz="1400" baseline="0" dirty="0" smtClean="0">
                          <a:effectLst/>
                        </a:rPr>
                        <a:t> ventana de aluminio para readecuación de una oficina para contabilidad.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$ 110.00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extLst>
                  <a:ext uri="{0D108BD9-81ED-4DB2-BD59-A6C34878D82A}">
                    <a16:rowId xmlns:a16="http://schemas.microsoft.com/office/drawing/2014/main" val="769850645"/>
                  </a:ext>
                </a:extLst>
              </a:tr>
              <a:tr h="69153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>
                          <a:effectLst/>
                        </a:rPr>
                        <a:t>12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333800211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effectLst/>
                        </a:rPr>
                        <a:t>Adquisición</a:t>
                      </a:r>
                      <a:r>
                        <a:rPr lang="es-EC" sz="1400" baseline="0" dirty="0" smtClean="0">
                          <a:effectLst/>
                        </a:rPr>
                        <a:t> de Lubricantes para los motores del BCBCN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$</a:t>
                      </a:r>
                      <a:r>
                        <a:rPr lang="es-EC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663.00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extLst>
                  <a:ext uri="{0D108BD9-81ED-4DB2-BD59-A6C34878D82A}">
                    <a16:rowId xmlns:a16="http://schemas.microsoft.com/office/drawing/2014/main" val="3446291312"/>
                  </a:ext>
                </a:extLst>
              </a:tr>
              <a:tr h="420991">
                <a:tc gridSpan="3">
                  <a:txBody>
                    <a:bodyPr/>
                    <a:lstStyle/>
                    <a:p>
                      <a:r>
                        <a:rPr lang="es-ES" dirty="0" smtClean="0"/>
                        <a:t>TOTAL SIN IVA</a:t>
                      </a:r>
                      <a:endParaRPr lang="en-US" dirty="0"/>
                    </a:p>
                  </a:txBody>
                  <a:tcPr marL="19431" marR="1943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9,498.61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extLst>
                  <a:ext uri="{0D108BD9-81ED-4DB2-BD59-A6C34878D82A}">
                    <a16:rowId xmlns:a16="http://schemas.microsoft.com/office/drawing/2014/main" val="2789604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21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66327" y="3806687"/>
            <a:ext cx="10338317" cy="998578"/>
          </a:xfrm>
        </p:spPr>
        <p:txBody>
          <a:bodyPr>
            <a:noAutofit/>
          </a:bodyPr>
          <a:lstStyle/>
          <a:p>
            <a:pPr algn="ctr"/>
            <a:r>
              <a:rPr lang="es-EC" sz="115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GESTION INSTITUCIONAL 2023</a:t>
            </a:r>
            <a:br>
              <a:rPr lang="es-EC" sz="115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es-EC" sz="115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2051" y="35514"/>
            <a:ext cx="116443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2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664515" y="805070"/>
            <a:ext cx="9437493" cy="638063"/>
          </a:xfrm>
        </p:spPr>
        <p:txBody>
          <a:bodyPr>
            <a:normAutofit fontScale="90000"/>
          </a:bodyPr>
          <a:lstStyle/>
          <a:p>
            <a:r>
              <a:rPr lang="es-ES" sz="3600" b="1" dirty="0" smtClean="0"/>
              <a:t>CONSTRUCCION DE TECHO PARA BOTE DE RESCATE Y BOMBBA</a:t>
            </a:r>
            <a:endParaRPr lang="en-US" dirty="0"/>
          </a:p>
        </p:txBody>
      </p:sp>
      <p:sp>
        <p:nvSpPr>
          <p:cNvPr id="5" name="Rectángulo 4"/>
          <p:cNvSpPr/>
          <p:nvPr/>
        </p:nvSpPr>
        <p:spPr>
          <a:xfrm>
            <a:off x="7653835" y="1580321"/>
            <a:ext cx="3236259" cy="463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Construcción de techo para remolque. </a:t>
            </a:r>
            <a:endParaRPr lang="en-U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r="571" b="34633"/>
          <a:stretch/>
        </p:blipFill>
        <p:spPr>
          <a:xfrm>
            <a:off x="731519" y="1580321"/>
            <a:ext cx="6922315" cy="463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1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664515" y="596348"/>
            <a:ext cx="9437493" cy="638063"/>
          </a:xfrm>
        </p:spPr>
        <p:txBody>
          <a:bodyPr>
            <a:normAutofit fontScale="90000"/>
          </a:bodyPr>
          <a:lstStyle/>
          <a:p>
            <a:r>
              <a:rPr lang="es-ES" sz="3600" b="1" dirty="0" smtClean="0"/>
              <a:t>CONSTRUCCION DE REMOQUE</a:t>
            </a:r>
            <a:r>
              <a:rPr lang="es-ES" dirty="0" smtClean="0"/>
              <a:t>.</a:t>
            </a:r>
            <a:endParaRPr lang="en-US" dirty="0"/>
          </a:p>
        </p:txBody>
      </p:sp>
      <p:sp>
        <p:nvSpPr>
          <p:cNvPr id="5" name="Rectángulo 4"/>
          <p:cNvSpPr/>
          <p:nvPr/>
        </p:nvSpPr>
        <p:spPr>
          <a:xfrm>
            <a:off x="7653835" y="1370509"/>
            <a:ext cx="3236259" cy="4705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Construcción de remolque.</a:t>
            </a:r>
            <a:endParaRPr lang="en-US" dirty="0"/>
          </a:p>
        </p:txBody>
      </p:sp>
      <p:sp>
        <p:nvSpPr>
          <p:cNvPr id="4" name="AutoShape 2" descr="blob:https://web.whatsapp.com/95146692-941c-4328-be5a-028fc7cd7ba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19" y="1370509"/>
            <a:ext cx="6719115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1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28668" y="-35470"/>
            <a:ext cx="8355142" cy="727969"/>
          </a:xfrm>
        </p:spPr>
        <p:txBody>
          <a:bodyPr>
            <a:normAutofit fontScale="90000"/>
          </a:bodyPr>
          <a:lstStyle/>
          <a:p>
            <a:r>
              <a:rPr lang="es-EC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CAPACITACION  AL PERSONAL </a:t>
            </a:r>
            <a:endParaRPr lang="es-EC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420427" y="833077"/>
            <a:ext cx="9571624" cy="1020932"/>
          </a:xfr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s-ES" sz="39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s-ES" sz="19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.-</a:t>
            </a:r>
            <a:r>
              <a:rPr lang="es-ES" sz="13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s-E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El Benemérito Cuerpo </a:t>
            </a:r>
            <a:r>
              <a:rPr lang="es-E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de Bomberos del Cantón </a:t>
            </a:r>
            <a:r>
              <a:rPr lang="es-E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Nangaritza, tiene como misión contar con personal capacitado, tanto operativo como administrativo para el desarrollo efectivo de sus actividades.</a:t>
            </a:r>
            <a:endParaRPr lang="es-EC" sz="2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2051" y="35514"/>
            <a:ext cx="1164437" cy="914479"/>
          </a:xfrm>
          <a:prstGeom prst="rect">
            <a:avLst/>
          </a:prstGeom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114478"/>
              </p:ext>
            </p:extLst>
          </p:nvPr>
        </p:nvGraphicFramePr>
        <p:xfrm>
          <a:off x="1586204" y="1959118"/>
          <a:ext cx="9591869" cy="42435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5324">
                  <a:extLst>
                    <a:ext uri="{9D8B030D-6E8A-4147-A177-3AD203B41FA5}">
                      <a16:colId xmlns:a16="http://schemas.microsoft.com/office/drawing/2014/main" val="703548044"/>
                    </a:ext>
                  </a:extLst>
                </a:gridCol>
                <a:gridCol w="1517766">
                  <a:extLst>
                    <a:ext uri="{9D8B030D-6E8A-4147-A177-3AD203B41FA5}">
                      <a16:colId xmlns:a16="http://schemas.microsoft.com/office/drawing/2014/main" val="3052633654"/>
                    </a:ext>
                  </a:extLst>
                </a:gridCol>
                <a:gridCol w="3053457">
                  <a:extLst>
                    <a:ext uri="{9D8B030D-6E8A-4147-A177-3AD203B41FA5}">
                      <a16:colId xmlns:a16="http://schemas.microsoft.com/office/drawing/2014/main" val="2179160827"/>
                    </a:ext>
                  </a:extLst>
                </a:gridCol>
                <a:gridCol w="1185979">
                  <a:extLst>
                    <a:ext uri="{9D8B030D-6E8A-4147-A177-3AD203B41FA5}">
                      <a16:colId xmlns:a16="http://schemas.microsoft.com/office/drawing/2014/main" val="3533499743"/>
                    </a:ext>
                  </a:extLst>
                </a:gridCol>
                <a:gridCol w="1621879">
                  <a:extLst>
                    <a:ext uri="{9D8B030D-6E8A-4147-A177-3AD203B41FA5}">
                      <a16:colId xmlns:a16="http://schemas.microsoft.com/office/drawing/2014/main" val="381542037"/>
                    </a:ext>
                  </a:extLst>
                </a:gridCol>
                <a:gridCol w="1327464">
                  <a:extLst>
                    <a:ext uri="{9D8B030D-6E8A-4147-A177-3AD203B41FA5}">
                      <a16:colId xmlns:a16="http://schemas.microsoft.com/office/drawing/2014/main" val="968697503"/>
                    </a:ext>
                  </a:extLst>
                </a:gridCol>
              </a:tblGrid>
              <a:tr h="85327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ITEM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78" marR="48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CIUDAD DE LA CAPACITACION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78" marR="48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TEMAS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78" marR="48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CURSO/ TALLER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78" marR="48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PERSONAL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78" marR="48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COSTO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78" marR="48578" marT="0" marB="0"/>
                </a:tc>
                <a:extLst>
                  <a:ext uri="{0D108BD9-81ED-4DB2-BD59-A6C34878D82A}">
                    <a16:rowId xmlns:a16="http://schemas.microsoft.com/office/drawing/2014/main" val="3919976820"/>
                  </a:ext>
                </a:extLst>
              </a:tr>
              <a:tr h="339028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 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78" marR="48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ZUMBI</a:t>
                      </a:r>
                      <a:r>
                        <a:rPr lang="es-ES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400" baseline="0" dirty="0" smtClean="0"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400" baseline="0" dirty="0" smtClean="0"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578" marR="4857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RESCATE Y EXTRICACION VEHICULAR 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78" marR="4857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Curso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78" marR="48578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 </a:t>
                      </a:r>
                      <a:endParaRPr lang="en-US" sz="1200" dirty="0" smtClean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78" marR="48578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78" marR="48578" marT="0" marB="0"/>
                </a:tc>
                <a:extLst>
                  <a:ext uri="{0D108BD9-81ED-4DB2-BD59-A6C34878D82A}">
                    <a16:rowId xmlns:a16="http://schemas.microsoft.com/office/drawing/2014/main" val="166246672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364" y="2863134"/>
            <a:ext cx="2977709" cy="361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2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28668" y="-35470"/>
            <a:ext cx="8355142" cy="727969"/>
          </a:xfrm>
        </p:spPr>
        <p:txBody>
          <a:bodyPr>
            <a:normAutofit fontScale="90000"/>
          </a:bodyPr>
          <a:lstStyle/>
          <a:p>
            <a:r>
              <a:rPr lang="es-EC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CAPACITACION  AL PERSONAL </a:t>
            </a:r>
            <a:endParaRPr lang="es-EC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420427" y="833077"/>
            <a:ext cx="9571624" cy="1020932"/>
          </a:xfr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s-ES" sz="39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s-ES" sz="19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.-</a:t>
            </a:r>
            <a:r>
              <a:rPr lang="es-ES" sz="13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s-E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El Benemérito Cuerpo </a:t>
            </a:r>
            <a:r>
              <a:rPr lang="es-E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de Bomberos del Cantón </a:t>
            </a:r>
            <a:r>
              <a:rPr lang="es-E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Nangaritza, tiene como misión contar con personal capacitado, tanto operativo como administrativo para el desarrollo efectivo de sus actividades.</a:t>
            </a:r>
            <a:endParaRPr lang="es-EC" sz="2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2051" y="35514"/>
            <a:ext cx="1164437" cy="914479"/>
          </a:xfrm>
          <a:prstGeom prst="rect">
            <a:avLst/>
          </a:prstGeom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157705"/>
              </p:ext>
            </p:extLst>
          </p:nvPr>
        </p:nvGraphicFramePr>
        <p:xfrm>
          <a:off x="1586204" y="1959118"/>
          <a:ext cx="9591869" cy="41978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5324">
                  <a:extLst>
                    <a:ext uri="{9D8B030D-6E8A-4147-A177-3AD203B41FA5}">
                      <a16:colId xmlns:a16="http://schemas.microsoft.com/office/drawing/2014/main" val="703548044"/>
                    </a:ext>
                  </a:extLst>
                </a:gridCol>
                <a:gridCol w="1517766">
                  <a:extLst>
                    <a:ext uri="{9D8B030D-6E8A-4147-A177-3AD203B41FA5}">
                      <a16:colId xmlns:a16="http://schemas.microsoft.com/office/drawing/2014/main" val="3052633654"/>
                    </a:ext>
                  </a:extLst>
                </a:gridCol>
                <a:gridCol w="3053457">
                  <a:extLst>
                    <a:ext uri="{9D8B030D-6E8A-4147-A177-3AD203B41FA5}">
                      <a16:colId xmlns:a16="http://schemas.microsoft.com/office/drawing/2014/main" val="2179160827"/>
                    </a:ext>
                  </a:extLst>
                </a:gridCol>
                <a:gridCol w="1185979">
                  <a:extLst>
                    <a:ext uri="{9D8B030D-6E8A-4147-A177-3AD203B41FA5}">
                      <a16:colId xmlns:a16="http://schemas.microsoft.com/office/drawing/2014/main" val="3533499743"/>
                    </a:ext>
                  </a:extLst>
                </a:gridCol>
                <a:gridCol w="2949343">
                  <a:extLst>
                    <a:ext uri="{9D8B030D-6E8A-4147-A177-3AD203B41FA5}">
                      <a16:colId xmlns:a16="http://schemas.microsoft.com/office/drawing/2014/main" val="381542037"/>
                    </a:ext>
                  </a:extLst>
                </a:gridCol>
              </a:tblGrid>
              <a:tr h="68118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ITEM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78" marR="48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CIUDAD DE LA CAPACITACION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78" marR="48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TEMAS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78" marR="48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CURSO/ TALLER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78" marR="48578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48578" marR="48578" marT="0" marB="0"/>
                </a:tc>
                <a:extLst>
                  <a:ext uri="{0D108BD9-81ED-4DB2-BD59-A6C34878D82A}">
                    <a16:rowId xmlns:a16="http://schemas.microsoft.com/office/drawing/2014/main" val="3919976820"/>
                  </a:ext>
                </a:extLst>
              </a:tr>
              <a:tr h="351665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78" marR="48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GUAYZIMI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78" marR="4857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CAPACIATACION</a:t>
                      </a:r>
                      <a:r>
                        <a:rPr lang="es-ES" sz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PRIMEROS AUXILIOS, MANEJO EQUIPOS, Y LLENADO DE HOJA 02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78" marR="4857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TALLER</a:t>
                      </a:r>
                      <a:r>
                        <a:rPr lang="es-ES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78" marR="48578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48578" marR="48578" marT="0" marB="0"/>
                </a:tc>
                <a:extLst>
                  <a:ext uri="{0D108BD9-81ED-4DB2-BD59-A6C34878D82A}">
                    <a16:rowId xmlns:a16="http://schemas.microsoft.com/office/drawing/2014/main" val="374379443"/>
                  </a:ext>
                </a:extLst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280" y="2731166"/>
            <a:ext cx="3476793" cy="358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3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4567" y="-35469"/>
            <a:ext cx="8355142" cy="727969"/>
          </a:xfrm>
        </p:spPr>
        <p:txBody>
          <a:bodyPr>
            <a:normAutofit fontScale="90000"/>
          </a:bodyPr>
          <a:lstStyle/>
          <a:p>
            <a:r>
              <a:rPr lang="es-EC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CAPACITACION  AL PERSONAL </a:t>
            </a:r>
            <a:endParaRPr lang="es-EC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420427" y="833077"/>
            <a:ext cx="9571624" cy="1020932"/>
          </a:xfr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s-ES" sz="39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s-ES" sz="19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.-</a:t>
            </a:r>
            <a:r>
              <a:rPr lang="es-ES" sz="13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s-E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El Benemérito Cuerpo </a:t>
            </a:r>
            <a:r>
              <a:rPr lang="es-E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de Bomberos del Cantón </a:t>
            </a:r>
            <a:r>
              <a:rPr lang="es-E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Nangaritza, tiene como misión contar con personal capacitado, tanto operativo como administrativo para el desarrollo efectivo de sus actividades.</a:t>
            </a:r>
            <a:endParaRPr lang="es-EC" sz="2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2051" y="35514"/>
            <a:ext cx="1164437" cy="914479"/>
          </a:xfrm>
          <a:prstGeom prst="rect">
            <a:avLst/>
          </a:prstGeom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236297"/>
              </p:ext>
            </p:extLst>
          </p:nvPr>
        </p:nvGraphicFramePr>
        <p:xfrm>
          <a:off x="1586204" y="1959116"/>
          <a:ext cx="9591869" cy="40860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5324">
                  <a:extLst>
                    <a:ext uri="{9D8B030D-6E8A-4147-A177-3AD203B41FA5}">
                      <a16:colId xmlns:a16="http://schemas.microsoft.com/office/drawing/2014/main" val="703548044"/>
                    </a:ext>
                  </a:extLst>
                </a:gridCol>
                <a:gridCol w="1517766">
                  <a:extLst>
                    <a:ext uri="{9D8B030D-6E8A-4147-A177-3AD203B41FA5}">
                      <a16:colId xmlns:a16="http://schemas.microsoft.com/office/drawing/2014/main" val="3052633654"/>
                    </a:ext>
                  </a:extLst>
                </a:gridCol>
                <a:gridCol w="3053457">
                  <a:extLst>
                    <a:ext uri="{9D8B030D-6E8A-4147-A177-3AD203B41FA5}">
                      <a16:colId xmlns:a16="http://schemas.microsoft.com/office/drawing/2014/main" val="2179160827"/>
                    </a:ext>
                  </a:extLst>
                </a:gridCol>
                <a:gridCol w="1185979">
                  <a:extLst>
                    <a:ext uri="{9D8B030D-6E8A-4147-A177-3AD203B41FA5}">
                      <a16:colId xmlns:a16="http://schemas.microsoft.com/office/drawing/2014/main" val="3533499743"/>
                    </a:ext>
                  </a:extLst>
                </a:gridCol>
                <a:gridCol w="1621879">
                  <a:extLst>
                    <a:ext uri="{9D8B030D-6E8A-4147-A177-3AD203B41FA5}">
                      <a16:colId xmlns:a16="http://schemas.microsoft.com/office/drawing/2014/main" val="381542037"/>
                    </a:ext>
                  </a:extLst>
                </a:gridCol>
                <a:gridCol w="1327464">
                  <a:extLst>
                    <a:ext uri="{9D8B030D-6E8A-4147-A177-3AD203B41FA5}">
                      <a16:colId xmlns:a16="http://schemas.microsoft.com/office/drawing/2014/main" val="968697503"/>
                    </a:ext>
                  </a:extLst>
                </a:gridCol>
              </a:tblGrid>
              <a:tr h="96366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ITEM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78" marR="48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CIUDAD DE LA CAPACITACION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78" marR="48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TEMAS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78" marR="48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CURSO/ TALLER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78" marR="48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PERSONAL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78" marR="48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COSTO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78" marR="48578" marT="0" marB="0"/>
                </a:tc>
                <a:extLst>
                  <a:ext uri="{0D108BD9-81ED-4DB2-BD59-A6C34878D82A}">
                    <a16:rowId xmlns:a16="http://schemas.microsoft.com/office/drawing/2014/main" val="3919976820"/>
                  </a:ext>
                </a:extLst>
              </a:tr>
              <a:tr h="312241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4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78" marR="4857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GUAYZIMI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78" marR="4857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CAPACITACION</a:t>
                      </a:r>
                      <a:r>
                        <a:rPr lang="es-ES" sz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INSPECTOR DE INCENDIOS. MEDIDAS DE PREVENCION.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78" marR="48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400" dirty="0" smtClean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400" dirty="0" smtClean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400" dirty="0" smtClean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400" dirty="0" smtClean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Taller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78" marR="48578" marT="0" marB="0"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48578" marR="48578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48578" marR="48578" marT="0" marB="0"/>
                </a:tc>
                <a:extLst>
                  <a:ext uri="{0D108BD9-81ED-4DB2-BD59-A6C34878D82A}">
                    <a16:rowId xmlns:a16="http://schemas.microsoft.com/office/drawing/2014/main" val="4199742408"/>
                  </a:ext>
                </a:extLst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9301" t="17625"/>
          <a:stretch/>
        </p:blipFill>
        <p:spPr>
          <a:xfrm>
            <a:off x="8297665" y="2863132"/>
            <a:ext cx="2880408" cy="299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4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03425" y="0"/>
            <a:ext cx="9052302" cy="777682"/>
          </a:xfrm>
        </p:spPr>
        <p:txBody>
          <a:bodyPr>
            <a:normAutofit/>
          </a:bodyPr>
          <a:lstStyle/>
          <a:p>
            <a:r>
              <a:rPr lang="es-ES" dirty="0"/>
              <a:t> </a:t>
            </a:r>
            <a:r>
              <a:rPr lang="es-ES" dirty="0" smtClean="0"/>
              <a:t>Capacitación  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7518425" y="884581"/>
            <a:ext cx="3236259" cy="5323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Capacitación personal Bomberil</a:t>
            </a:r>
            <a:endParaRPr lang="en-US" dirty="0"/>
          </a:p>
        </p:txBody>
      </p:sp>
      <p:pic>
        <p:nvPicPr>
          <p:cNvPr id="35842" name="Picture 2" descr="https://scontent.fgye25-1.fna.fbcdn.net/v/t39.30808-6/355991749_4218442385046681_4622335735377443401_n.jpg?stp=dst-jpg_s600x600&amp;_nc_cat=110&amp;ccb=1-7&amp;_nc_sid=5f2048&amp;_nc_ohc=3Px8A_VFsPIQ7kNvgFGARr2&amp;_nc_ht=scontent.fgye25-1.fna&amp;oh=00_AYDEpiF9B0epN4DKVPj2PyMrzRVJs8paV1wnjE88cXLe8A&amp;oe=664955C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25" y="884581"/>
            <a:ext cx="5715000" cy="532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45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79625" y="-178241"/>
            <a:ext cx="9052302" cy="777682"/>
          </a:xfrm>
        </p:spPr>
        <p:txBody>
          <a:bodyPr>
            <a:normAutofit/>
          </a:bodyPr>
          <a:lstStyle/>
          <a:p>
            <a:r>
              <a:rPr lang="es-ES" dirty="0"/>
              <a:t> </a:t>
            </a:r>
            <a:r>
              <a:rPr lang="es-ES" dirty="0" smtClean="0"/>
              <a:t>Capacitación  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6072809" y="1113181"/>
            <a:ext cx="3236259" cy="5089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Capacitación Personal Bomberil</a:t>
            </a:r>
            <a:endParaRPr lang="en-US" dirty="0"/>
          </a:p>
        </p:txBody>
      </p:sp>
      <p:pic>
        <p:nvPicPr>
          <p:cNvPr id="36866" name="Picture 2" descr="https://scontent.fgye25-1.fna.fbcdn.net/v/t39.30808-6/356099469_4218441828380070_3012689304450841198_n.jpg?stp=dst-jpg_s600x600&amp;_nc_cat=107&amp;ccb=1-7&amp;_nc_sid=5f2048&amp;_nc_ohc=HdQsTatr8yAQ7kNvgGD8mWW&amp;_nc_ht=scontent.fgye25-1.fna&amp;oh=00_AYCjO82TGDlqJCxoOz8s3DTUZQ18sp3PqZcJwW0uMwwn-w&amp;oe=66496B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509" y="1113181"/>
            <a:ext cx="4305300" cy="508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31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0641" y="0"/>
            <a:ext cx="8466602" cy="727969"/>
          </a:xfrm>
        </p:spPr>
        <p:txBody>
          <a:bodyPr>
            <a:normAutofit fontScale="90000"/>
          </a:bodyPr>
          <a:lstStyle/>
          <a:p>
            <a:r>
              <a:rPr lang="es-EC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CAPACITACION  A LA CIUDADANIA </a:t>
            </a:r>
            <a:endParaRPr lang="es-EC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420427" y="514903"/>
            <a:ext cx="9571624" cy="1020932"/>
          </a:xfr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s-ES" sz="39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s-ES" sz="19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.-</a:t>
            </a:r>
            <a:r>
              <a:rPr lang="es-ES" sz="13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s-E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El Benemérito Cuerpo </a:t>
            </a:r>
            <a:r>
              <a:rPr lang="es-E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de Bomberos del Cantón </a:t>
            </a:r>
            <a:r>
              <a:rPr lang="es-E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Nangaritza, tiene como objetivo capacitar a la ciudadanía en temas de prevención y control de incendio, así como la identificación oportuna de amenazas de riesgo.</a:t>
            </a:r>
            <a:endParaRPr lang="es-EC" sz="2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2051" y="35514"/>
            <a:ext cx="1164437" cy="914479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940639"/>
              </p:ext>
            </p:extLst>
          </p:nvPr>
        </p:nvGraphicFramePr>
        <p:xfrm>
          <a:off x="1420427" y="1535835"/>
          <a:ext cx="9571624" cy="51159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4272">
                  <a:extLst>
                    <a:ext uri="{9D8B030D-6E8A-4147-A177-3AD203B41FA5}">
                      <a16:colId xmlns:a16="http://schemas.microsoft.com/office/drawing/2014/main" val="2450730116"/>
                    </a:ext>
                  </a:extLst>
                </a:gridCol>
                <a:gridCol w="1588581">
                  <a:extLst>
                    <a:ext uri="{9D8B030D-6E8A-4147-A177-3AD203B41FA5}">
                      <a16:colId xmlns:a16="http://schemas.microsoft.com/office/drawing/2014/main" val="2403378959"/>
                    </a:ext>
                  </a:extLst>
                </a:gridCol>
                <a:gridCol w="3028232">
                  <a:extLst>
                    <a:ext uri="{9D8B030D-6E8A-4147-A177-3AD203B41FA5}">
                      <a16:colId xmlns:a16="http://schemas.microsoft.com/office/drawing/2014/main" val="2641669869"/>
                    </a:ext>
                  </a:extLst>
                </a:gridCol>
                <a:gridCol w="2470539">
                  <a:extLst>
                    <a:ext uri="{9D8B030D-6E8A-4147-A177-3AD203B41FA5}">
                      <a16:colId xmlns:a16="http://schemas.microsoft.com/office/drawing/2014/main" val="1875765620"/>
                    </a:ext>
                  </a:extLst>
                </a:gridCol>
              </a:tblGrid>
              <a:tr h="61865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TEMA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Nº PERSONAS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INSTITUCION/EMPRESA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LUGAR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extLst>
                  <a:ext uri="{0D108BD9-81ED-4DB2-BD59-A6C34878D82A}">
                    <a16:rowId xmlns:a16="http://schemas.microsoft.com/office/drawing/2014/main" val="1934917699"/>
                  </a:ext>
                </a:extLst>
              </a:tr>
              <a:tr h="61865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Fundamentos</a:t>
                      </a:r>
                      <a:r>
                        <a:rPr lang="es-ES" sz="1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Teórica sobre la Prevención de incendios.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30 </a:t>
                      </a:r>
                      <a:r>
                        <a:rPr lang="es-ES" sz="1100" dirty="0" smtClean="0">
                          <a:effectLst/>
                        </a:rPr>
                        <a:t>Lideres</a:t>
                      </a:r>
                      <a:r>
                        <a:rPr lang="es-ES" sz="1100" baseline="0" dirty="0" smtClean="0">
                          <a:effectLst/>
                        </a:rPr>
                        <a:t> educativos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Unidad</a:t>
                      </a:r>
                      <a:r>
                        <a:rPr lang="es-ES" sz="1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del Milenio Guayzimi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Guayzimi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extLst>
                  <a:ext uri="{0D108BD9-81ED-4DB2-BD59-A6C34878D82A}">
                    <a16:rowId xmlns:a16="http://schemas.microsoft.com/office/drawing/2014/main" val="2328705015"/>
                  </a:ext>
                </a:extLst>
              </a:tr>
              <a:tr h="78536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Normas</a:t>
                      </a:r>
                      <a:r>
                        <a:rPr lang="es-ES" sz="1100" baseline="0" dirty="0" smtClean="0">
                          <a:effectLst/>
                        </a:rPr>
                        <a:t>, uso y manejo de extintores.</a:t>
                      </a:r>
                      <a:r>
                        <a:rPr lang="es-ES" sz="1100" dirty="0" smtClean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30 Lideres</a:t>
                      </a:r>
                      <a:r>
                        <a:rPr lang="es-ES" sz="1100" baseline="0" dirty="0" smtClean="0">
                          <a:effectLst/>
                        </a:rPr>
                        <a:t> educativos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Unidad</a:t>
                      </a:r>
                      <a:r>
                        <a:rPr lang="es-ES" sz="1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del Milenio Guayzimi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Zurmi</a:t>
                      </a:r>
                      <a:endParaRPr lang="en-US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Nuevo Paraíso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extLst>
                  <a:ext uri="{0D108BD9-81ED-4DB2-BD59-A6C34878D82A}">
                    <a16:rowId xmlns:a16="http://schemas.microsoft.com/office/drawing/2014/main" val="1480599706"/>
                  </a:ext>
                </a:extLst>
              </a:tr>
              <a:tr h="61865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Técnicas</a:t>
                      </a:r>
                      <a:r>
                        <a:rPr lang="es-ES" sz="1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de sofocación y control de incendios.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30 Lideres</a:t>
                      </a:r>
                      <a:r>
                        <a:rPr lang="es-ES" sz="1100" baseline="0" dirty="0" smtClean="0">
                          <a:effectLst/>
                        </a:rPr>
                        <a:t> educativos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Unidad</a:t>
                      </a:r>
                      <a:r>
                        <a:rPr lang="es-ES" sz="1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del Milenio Guayzimi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Guayzimi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extLst>
                  <a:ext uri="{0D108BD9-81ED-4DB2-BD59-A6C34878D82A}">
                    <a16:rowId xmlns:a16="http://schemas.microsoft.com/office/drawing/2014/main" val="651510586"/>
                  </a:ext>
                </a:extLst>
              </a:tr>
              <a:tr h="61865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Técnicas</a:t>
                      </a:r>
                      <a:r>
                        <a:rPr lang="es-ES" sz="1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de Evacuación ante un sismo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19 alumnos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Unidad </a:t>
                      </a:r>
                      <a:r>
                        <a:rPr lang="es-ES" sz="1100" dirty="0">
                          <a:effectLst/>
                        </a:rPr>
                        <a:t>Educativa </a:t>
                      </a:r>
                      <a:r>
                        <a:rPr lang="es-ES" sz="1100" dirty="0" smtClean="0">
                          <a:effectLst/>
                        </a:rPr>
                        <a:t>PCEI</a:t>
                      </a:r>
                      <a:r>
                        <a:rPr lang="es-ES" sz="1100" baseline="0" dirty="0" smtClean="0">
                          <a:effectLst/>
                        </a:rPr>
                        <a:t>  Zamora Chinchipe Extensión Guayzimi</a:t>
                      </a:r>
                      <a:r>
                        <a:rPr lang="es-ES" sz="1100" dirty="0" smtClean="0">
                          <a:effectLst/>
                        </a:rPr>
                        <a:t> .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Guayzimi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extLst>
                  <a:ext uri="{0D108BD9-81ED-4DB2-BD59-A6C34878D82A}">
                    <a16:rowId xmlns:a16="http://schemas.microsoft.com/office/drawing/2014/main" val="1400669359"/>
                  </a:ext>
                </a:extLst>
              </a:tr>
              <a:tr h="61865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Simulacro</a:t>
                      </a:r>
                      <a:r>
                        <a:rPr lang="es-ES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sismo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Estudiante</a:t>
                      </a:r>
                      <a:r>
                        <a:rPr lang="es-ES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 docentes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Unidad del milenio Guayzimi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Guayzimi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extLst>
                  <a:ext uri="{0D108BD9-81ED-4DB2-BD59-A6C34878D82A}">
                    <a16:rowId xmlns:a16="http://schemas.microsoft.com/office/drawing/2014/main" val="780402873"/>
                  </a:ext>
                </a:extLst>
              </a:tr>
              <a:tr h="12373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Primeros</a:t>
                      </a:r>
                      <a:r>
                        <a:rPr lang="es-ES" sz="1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Auxilios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lang="es-ES" sz="1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Directores y lideres educativos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100" dirty="0" smtClean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100" dirty="0" smtClean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Unidad educativa</a:t>
                      </a:r>
                      <a:r>
                        <a:rPr lang="es-ES" sz="1100" baseline="0" dirty="0" smtClean="0">
                          <a:effectLst/>
                        </a:rPr>
                        <a:t> pedro Fermín Cevallos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100" dirty="0" smtClean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100" dirty="0" smtClean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ZURMI</a:t>
                      </a:r>
                      <a:r>
                        <a:rPr lang="es-ES" sz="1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extLst>
                  <a:ext uri="{0D108BD9-81ED-4DB2-BD59-A6C34878D82A}">
                    <a16:rowId xmlns:a16="http://schemas.microsoft.com/office/drawing/2014/main" val="2923315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660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4408" y="186788"/>
            <a:ext cx="9365094" cy="1280890"/>
          </a:xfrm>
        </p:spPr>
        <p:txBody>
          <a:bodyPr>
            <a:normAutofit fontScale="90000"/>
          </a:bodyPr>
          <a:lstStyle/>
          <a:p>
            <a:r>
              <a:rPr lang="es-EC" sz="4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MARCO LEGAL:</a:t>
            </a:r>
            <a:r>
              <a:rPr lang="es-EC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es-EC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es-EC" sz="4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74408" y="1264555"/>
            <a:ext cx="9365093" cy="463928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E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Los </a:t>
            </a:r>
            <a:r>
              <a:rPr lang="es-E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artículos 204, 207 y 208 de la </a:t>
            </a:r>
            <a:r>
              <a:rPr lang="es-E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Constitución, </a:t>
            </a:r>
            <a:r>
              <a:rPr lang="es-E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crean la Función de Transparencia y Control Social y el Consejo de Participación Ciudadana , respectivamente, reconociendo al pueblo como el mandante y primer fiscalizador del poder público, en el ejercicio del derecho de participación para impulsar y establecer los mecanismos de control social en los asuntos de interés público</a:t>
            </a:r>
            <a:r>
              <a:rPr lang="es-E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; </a:t>
            </a:r>
            <a:endParaRPr lang="es-E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r>
              <a:rPr lang="es-E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La </a:t>
            </a:r>
            <a:r>
              <a:rPr lang="es-E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Ley de Participación Ciudadana, en el Artículo 88, 90 y </a:t>
            </a:r>
            <a:r>
              <a:rPr lang="es-E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95, </a:t>
            </a:r>
            <a:r>
              <a:rPr lang="es-E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establece el derecho, la obligación y periodicidad de rendir </a:t>
            </a:r>
            <a:r>
              <a:rPr lang="es-E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cuentas a todas </a:t>
            </a:r>
            <a:r>
              <a:rPr lang="es-E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las instituciones públicas que manejan fondos del Estado</a:t>
            </a:r>
            <a:r>
              <a:rPr lang="es-E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marL="0" indent="0" algn="just">
              <a:buNone/>
            </a:pPr>
            <a:endParaRPr lang="es-E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0557" y="39911"/>
            <a:ext cx="1160205" cy="91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0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0641" y="0"/>
            <a:ext cx="8466602" cy="727969"/>
          </a:xfrm>
        </p:spPr>
        <p:txBody>
          <a:bodyPr>
            <a:normAutofit fontScale="90000"/>
          </a:bodyPr>
          <a:lstStyle/>
          <a:p>
            <a:r>
              <a:rPr lang="es-EC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CAPACITACION  A LA CIUDADANIA </a:t>
            </a:r>
            <a:endParaRPr lang="es-EC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420427" y="514903"/>
            <a:ext cx="9571624" cy="1020932"/>
          </a:xfr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s-ES" sz="39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s-ES" sz="19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.-</a:t>
            </a:r>
            <a:r>
              <a:rPr lang="es-ES" sz="13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s-E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El Benemérito Cuerpo </a:t>
            </a:r>
            <a:r>
              <a:rPr lang="es-E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de Bomberos del Cantón </a:t>
            </a:r>
            <a:r>
              <a:rPr lang="es-E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Nangaritza, tiene como objetivo capacitar a la ciudadanía en temas de prevención y control de incendio, así como la identificación oportuna de amenazas de riesgo.</a:t>
            </a:r>
            <a:endParaRPr lang="es-EC" sz="2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2051" y="35514"/>
            <a:ext cx="1164437" cy="914479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583724"/>
              </p:ext>
            </p:extLst>
          </p:nvPr>
        </p:nvGraphicFramePr>
        <p:xfrm>
          <a:off x="1420427" y="1535835"/>
          <a:ext cx="9571624" cy="29641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4272">
                  <a:extLst>
                    <a:ext uri="{9D8B030D-6E8A-4147-A177-3AD203B41FA5}">
                      <a16:colId xmlns:a16="http://schemas.microsoft.com/office/drawing/2014/main" val="2450730116"/>
                    </a:ext>
                  </a:extLst>
                </a:gridCol>
                <a:gridCol w="1588581">
                  <a:extLst>
                    <a:ext uri="{9D8B030D-6E8A-4147-A177-3AD203B41FA5}">
                      <a16:colId xmlns:a16="http://schemas.microsoft.com/office/drawing/2014/main" val="2403378959"/>
                    </a:ext>
                  </a:extLst>
                </a:gridCol>
                <a:gridCol w="3028232">
                  <a:extLst>
                    <a:ext uri="{9D8B030D-6E8A-4147-A177-3AD203B41FA5}">
                      <a16:colId xmlns:a16="http://schemas.microsoft.com/office/drawing/2014/main" val="2641669869"/>
                    </a:ext>
                  </a:extLst>
                </a:gridCol>
                <a:gridCol w="2470539">
                  <a:extLst>
                    <a:ext uri="{9D8B030D-6E8A-4147-A177-3AD203B41FA5}">
                      <a16:colId xmlns:a16="http://schemas.microsoft.com/office/drawing/2014/main" val="1875765620"/>
                    </a:ext>
                  </a:extLst>
                </a:gridCol>
              </a:tblGrid>
              <a:tr h="88304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TEMA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Nº PERSONAS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INSTITUCION/EMPRESA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LUGAR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extLst>
                  <a:ext uri="{0D108BD9-81ED-4DB2-BD59-A6C34878D82A}">
                    <a16:rowId xmlns:a16="http://schemas.microsoft.com/office/drawing/2014/main" val="1934917699"/>
                  </a:ext>
                </a:extLst>
              </a:tr>
              <a:tr h="88304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Norma</a:t>
                      </a:r>
                      <a:r>
                        <a:rPr lang="es-ES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de recarga de Extintores. Uso y manejo en emergencias.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Personal</a:t>
                      </a:r>
                      <a:r>
                        <a:rPr lang="es-ES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 medico y de Servicio.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Centro</a:t>
                      </a:r>
                      <a:r>
                        <a:rPr lang="es-ES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de Salud </a:t>
                      </a:r>
                      <a:r>
                        <a:rPr lang="es-ES" sz="14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Guayzmi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Guayzimi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extLst>
                  <a:ext uri="{0D108BD9-81ED-4DB2-BD59-A6C34878D82A}">
                    <a16:rowId xmlns:a16="http://schemas.microsoft.com/office/drawing/2014/main" val="2328705015"/>
                  </a:ext>
                </a:extLst>
              </a:tr>
              <a:tr h="11209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 identificación</a:t>
                      </a:r>
                      <a:r>
                        <a:rPr lang="es-ES" sz="1400" baseline="0" dirty="0" smtClean="0">
                          <a:effectLst/>
                        </a:rPr>
                        <a:t> de amenazas y riesgos.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Docentes</a:t>
                      </a:r>
                      <a:r>
                        <a:rPr lang="es-ES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y estudiantes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Unidad Educativa PCEI</a:t>
                      </a:r>
                      <a:r>
                        <a:rPr lang="es-ES" sz="1400" baseline="0" dirty="0" smtClean="0">
                          <a:effectLst/>
                        </a:rPr>
                        <a:t>  Zamora Chinchipe Extensión Guayzimi</a:t>
                      </a:r>
                      <a:r>
                        <a:rPr lang="es-ES" sz="1400" dirty="0" smtClean="0">
                          <a:effectLst/>
                        </a:rPr>
                        <a:t>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Guayzimi</a:t>
                      </a:r>
                      <a:endParaRPr lang="en-US" sz="1400" dirty="0">
                        <a:effectLst/>
                      </a:endParaRPr>
                    </a:p>
                  </a:txBody>
                  <a:tcPr marL="53975" marR="53975" marT="0" marB="0"/>
                </a:tc>
                <a:extLst>
                  <a:ext uri="{0D108BD9-81ED-4DB2-BD59-A6C34878D82A}">
                    <a16:rowId xmlns:a16="http://schemas.microsoft.com/office/drawing/2014/main" val="1480599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510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18665" y="-147761"/>
            <a:ext cx="9052302" cy="777682"/>
          </a:xfrm>
        </p:spPr>
        <p:txBody>
          <a:bodyPr>
            <a:normAutofit/>
          </a:bodyPr>
          <a:lstStyle/>
          <a:p>
            <a:r>
              <a:rPr lang="es-ES" dirty="0"/>
              <a:t> </a:t>
            </a:r>
            <a:r>
              <a:rPr lang="es-ES" dirty="0" smtClean="0"/>
              <a:t>Capacitación a la ciudadanía 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6937512" y="1143000"/>
            <a:ext cx="3933455" cy="5059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Capacitación a los estudiantes del la Unidad del Milenio Guayzimi.</a:t>
            </a:r>
            <a:endParaRPr lang="en-US" dirty="0"/>
          </a:p>
        </p:txBody>
      </p:sp>
      <p:pic>
        <p:nvPicPr>
          <p:cNvPr id="15362" name="Picture 2" descr="Puede ser una imagen de 13 personas, personas practicando yoga y personas haciendo artes marcia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39" y="1143000"/>
            <a:ext cx="5880873" cy="505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78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18665" y="-163001"/>
            <a:ext cx="9052302" cy="777682"/>
          </a:xfrm>
        </p:spPr>
        <p:txBody>
          <a:bodyPr>
            <a:normAutofit/>
          </a:bodyPr>
          <a:lstStyle/>
          <a:p>
            <a:r>
              <a:rPr lang="es-ES" dirty="0"/>
              <a:t> </a:t>
            </a:r>
            <a:r>
              <a:rPr lang="es-ES" dirty="0" smtClean="0"/>
              <a:t>Capacitación a la ciudadanía 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7634708" y="1113181"/>
            <a:ext cx="3236259" cy="5119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Capacitación trabajadores del GAD Nangaritza.</a:t>
            </a:r>
            <a:endParaRPr lang="en-US" dirty="0"/>
          </a:p>
        </p:txBody>
      </p:sp>
      <p:pic>
        <p:nvPicPr>
          <p:cNvPr id="28674" name="Picture 2" descr="https://scontent.fgye25-1.fna.fbcdn.net/v/t39.30808-6/360111663_4241906692700250_9014032912606168537_n.jpg?stp=dst-jpg_s600x600&amp;_nc_cat=109&amp;ccb=1-7&amp;_nc_sid=5f2048&amp;_nc_ohc=lU-uSKT01UEQ7kNvgHY2x7w&amp;_nc_ht=scontent.fgye25-1.fna&amp;oh=00_AYAnqzFYqIrECz6VAHvdYuFODko62obO823hPa_nLtQl3A&amp;oe=66493C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152" y="1113181"/>
            <a:ext cx="6244556" cy="511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92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18665" y="-163001"/>
            <a:ext cx="9052302" cy="777682"/>
          </a:xfrm>
        </p:spPr>
        <p:txBody>
          <a:bodyPr>
            <a:normAutofit/>
          </a:bodyPr>
          <a:lstStyle/>
          <a:p>
            <a:r>
              <a:rPr lang="es-ES" dirty="0"/>
              <a:t> </a:t>
            </a:r>
            <a:r>
              <a:rPr lang="es-ES" dirty="0" smtClean="0"/>
              <a:t>Capacitación a la ciudadanía 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7490129" y="1113181"/>
            <a:ext cx="3380838" cy="5089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Capacitación servidores públicos  del GAD Nangaritza.</a:t>
            </a:r>
            <a:endParaRPr lang="en-US" dirty="0"/>
          </a:p>
        </p:txBody>
      </p:sp>
      <p:pic>
        <p:nvPicPr>
          <p:cNvPr id="40962" name="Picture 2" descr="https://scontent.fgye25-1.fna.fbcdn.net/v/t39.30808-6/339904734_106450089085690_4021798696895860259_n.jpg?stp=dst-jpg_s600x600&amp;_nc_cat=108&amp;ccb=1-7&amp;_nc_sid=5f2048&amp;_nc_ohc=nVOAt1pRPnwQ7kNvgHZIwa8&amp;_nc_ht=scontent.fgye25-1.fna&amp;oh=00_AYAk1qSKt9u4Bjuyvi_rwGDq9fep_BKH5qvc2Nx2hlDaig&amp;oe=664966C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09" y="1113181"/>
            <a:ext cx="7132320" cy="519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77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41074" y="492753"/>
            <a:ext cx="8394710" cy="727969"/>
          </a:xfrm>
        </p:spPr>
        <p:txBody>
          <a:bodyPr>
            <a:normAutofit fontScale="90000"/>
          </a:bodyPr>
          <a:lstStyle/>
          <a:p>
            <a:r>
              <a:rPr lang="es-EC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GESTION PROYECTOS  :</a:t>
            </a:r>
            <a:endParaRPr lang="es-EC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60598029"/>
              </p:ext>
            </p:extLst>
          </p:nvPr>
        </p:nvGraphicFramePr>
        <p:xfrm>
          <a:off x="735497" y="1799394"/>
          <a:ext cx="9770164" cy="4009752"/>
        </p:xfrm>
        <a:graphic>
          <a:graphicData uri="http://schemas.openxmlformats.org/drawingml/2006/table">
            <a:tbl>
              <a:tblPr firstRow="1" firstCol="1" bandRow="1"/>
              <a:tblGrid>
                <a:gridCol w="7486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25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1213">
                  <a:extLst>
                    <a:ext uri="{9D8B030D-6E8A-4147-A177-3AD203B41FA5}">
                      <a16:colId xmlns:a16="http://schemas.microsoft.com/office/drawing/2014/main" val="1573351134"/>
                    </a:ext>
                  </a:extLst>
                </a:gridCol>
              </a:tblGrid>
              <a:tr h="6052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Detalle / Descripción</a:t>
                      </a:r>
                      <a:endParaRPr lang="es-EC" sz="20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2000" b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V. Total</a:t>
                      </a:r>
                      <a:endParaRPr lang="es-EC" sz="2000" b="1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3032" marR="530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6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Proyecto</a:t>
                      </a:r>
                      <a:r>
                        <a:rPr lang="es-EC" sz="2000" baseline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 FORTALECIMIENTO DE PERSONAL OPERATIVO, ADQUISICION DE EQUIPO Y HERRAMIENTAS.</a:t>
                      </a:r>
                      <a:endParaRPr lang="es-EC" sz="20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9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aseline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 $ </a:t>
                      </a:r>
                      <a:r>
                        <a:rPr lang="es-ES" sz="200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20.000.00</a:t>
                      </a:r>
                      <a:endParaRPr lang="es-EC" sz="20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53032" marR="53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52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Proyecto</a:t>
                      </a:r>
                      <a:r>
                        <a:rPr lang="es-EC" sz="2000" baseline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 para la firma de un convenio de Cooperación Interinstitucional para la Adquisición de un Vehículo Motobomba para el BCBCN presentado al </a:t>
                      </a:r>
                      <a:r>
                        <a:rPr lang="es-EC" sz="2000" baseline="0" dirty="0" err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Gad</a:t>
                      </a:r>
                      <a:r>
                        <a:rPr lang="es-EC" sz="2000" baseline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 Nangaritza </a:t>
                      </a:r>
                      <a:endParaRPr lang="es-EC" sz="20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9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s-ES" sz="2000" dirty="0" smtClean="0"/>
                        <a:t>$ 50.000.00</a:t>
                      </a:r>
                      <a:endParaRPr lang="en-US" sz="2000" dirty="0"/>
                    </a:p>
                  </a:txBody>
                  <a:tcPr marL="53032" marR="53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53032" marR="53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643166"/>
                  </a:ext>
                </a:extLst>
              </a:tr>
              <a:tr h="155611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Proyecto</a:t>
                      </a:r>
                      <a:r>
                        <a:rPr lang="es-EC" sz="2000" baseline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 para la firma de un convenio de Cooperación Interinstitucional para la Adquisición de un Vehículo Motobomba para el BCBCN presentado a la Prefectura</a:t>
                      </a:r>
                      <a:endParaRPr lang="es-EC" sz="2000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20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9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s-ES" sz="2000" dirty="0" smtClean="0"/>
                        <a:t>$</a:t>
                      </a:r>
                      <a:r>
                        <a:rPr lang="es-ES" sz="2000" baseline="0" dirty="0" smtClean="0"/>
                        <a:t> 50.000.00</a:t>
                      </a:r>
                      <a:endParaRPr lang="en-US" sz="2000" dirty="0"/>
                    </a:p>
                  </a:txBody>
                  <a:tcPr marL="53032" marR="53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53032" marR="53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818422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2282" y="763482"/>
            <a:ext cx="116443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7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18110" y="-104016"/>
            <a:ext cx="5933495" cy="727969"/>
          </a:xfrm>
        </p:spPr>
        <p:txBody>
          <a:bodyPr>
            <a:normAutofit fontScale="90000"/>
          </a:bodyPr>
          <a:lstStyle/>
          <a:p>
            <a:r>
              <a:rPr lang="es-EC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GESTION DE CONVENIOS</a:t>
            </a:r>
            <a:endParaRPr lang="es-EC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420427" y="514903"/>
            <a:ext cx="9571624" cy="1020932"/>
          </a:xfr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39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s-ES" sz="19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.-</a:t>
            </a:r>
            <a:r>
              <a:rPr lang="es-ES" sz="13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s-E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El Benemérito Cuerpo </a:t>
            </a:r>
            <a:r>
              <a:rPr lang="es-E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de Bomberos del Cantón Nangaritza </a:t>
            </a:r>
            <a:r>
              <a:rPr lang="es-E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firmo un convenio con la Escuela de Bomberos Machala</a:t>
            </a:r>
            <a:r>
              <a:rPr lang="es-ES" sz="2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”</a:t>
            </a:r>
            <a:endParaRPr lang="es-EC" sz="2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2051" y="35514"/>
            <a:ext cx="1164437" cy="914479"/>
          </a:xfrm>
          <a:prstGeom prst="rect">
            <a:avLst/>
          </a:prstGeom>
        </p:spPr>
      </p:pic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>
          <a:xfrm>
            <a:off x="6181344" y="1737360"/>
            <a:ext cx="4718304" cy="4282440"/>
          </a:xfrm>
        </p:spPr>
        <p:txBody>
          <a:bodyPr>
            <a:normAutofit/>
          </a:bodyPr>
          <a:lstStyle/>
          <a:p>
            <a:r>
              <a:rPr lang="es-ES" dirty="0" smtClean="0"/>
              <a:t>Firma de convenio interinstitucional para capacitación y formación de </a:t>
            </a:r>
            <a:r>
              <a:rPr lang="es-ES" dirty="0" err="1" smtClean="0"/>
              <a:t>personal.g</a:t>
            </a:r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" y="1737360"/>
            <a:ext cx="525780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9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18110" y="-104016"/>
            <a:ext cx="5933495" cy="727969"/>
          </a:xfrm>
        </p:spPr>
        <p:txBody>
          <a:bodyPr>
            <a:normAutofit fontScale="90000"/>
          </a:bodyPr>
          <a:lstStyle/>
          <a:p>
            <a:r>
              <a:rPr lang="es-EC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GESTION DE CONVENIOS</a:t>
            </a:r>
            <a:endParaRPr lang="es-EC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420427" y="492753"/>
            <a:ext cx="9571624" cy="1020932"/>
          </a:xfr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39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s-ES" sz="19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.-</a:t>
            </a:r>
            <a:r>
              <a:rPr lang="es-ES" sz="13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s-E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El Benemérito Cuerpo </a:t>
            </a:r>
            <a:r>
              <a:rPr lang="es-E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de Bomberos del Cantón Nangaritza </a:t>
            </a:r>
            <a:r>
              <a:rPr lang="es-E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firmo un convenio con la Escuela de Bomberos Machala</a:t>
            </a:r>
            <a:r>
              <a:rPr lang="es-ES" sz="2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”</a:t>
            </a:r>
            <a:endParaRPr lang="es-EC" sz="2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2051" y="35514"/>
            <a:ext cx="1164437" cy="914479"/>
          </a:xfrm>
          <a:prstGeom prst="rect">
            <a:avLst/>
          </a:prstGeom>
        </p:spPr>
      </p:pic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>
          <a:xfrm>
            <a:off x="6084857" y="2636520"/>
            <a:ext cx="4718304" cy="2956560"/>
          </a:xfrm>
        </p:spPr>
        <p:txBody>
          <a:bodyPr>
            <a:normAutofit/>
          </a:bodyPr>
          <a:lstStyle/>
          <a:p>
            <a:r>
              <a:rPr lang="es-ES" dirty="0" smtClean="0"/>
              <a:t>Firma de convenio interinstitucional para capacitación y formación de personal</a:t>
            </a:r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" y="1737360"/>
            <a:ext cx="525780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6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18110" y="-104016"/>
            <a:ext cx="5933495" cy="727969"/>
          </a:xfrm>
        </p:spPr>
        <p:txBody>
          <a:bodyPr>
            <a:normAutofit fontScale="90000"/>
          </a:bodyPr>
          <a:lstStyle/>
          <a:p>
            <a:r>
              <a:rPr lang="es-EC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GESTION DE CONVENIOS</a:t>
            </a:r>
            <a:endParaRPr lang="es-EC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420427" y="514903"/>
            <a:ext cx="9571624" cy="1020932"/>
          </a:xfr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es-ES" sz="39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s-ES" sz="19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.-</a:t>
            </a:r>
            <a:r>
              <a:rPr lang="es-ES" sz="13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s-E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El Benemérito Cuerpo </a:t>
            </a:r>
            <a:r>
              <a:rPr lang="es-E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de Bomberos del Cantón Nangaritza </a:t>
            </a:r>
            <a:r>
              <a:rPr lang="es-E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firmo un </a:t>
            </a:r>
            <a:r>
              <a:rPr lang="es-E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convenio </a:t>
            </a:r>
            <a:r>
              <a:rPr lang="es-E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s-E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con el Gobierno Autónomo Descentralizado del Cantón Nangaritza </a:t>
            </a:r>
            <a:r>
              <a:rPr lang="es-E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denominado </a:t>
            </a:r>
            <a:r>
              <a:rPr lang="es-ES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“Fortalecimiento de Personal </a:t>
            </a:r>
            <a:r>
              <a:rPr lang="es-ES" sz="2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Operativo, Adquisición de bienes de Larga duración, y bienes de uso y consumo corriente,  al Benemérito </a:t>
            </a:r>
            <a:r>
              <a:rPr lang="es-ES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Cuerpo de Bomberos del Cantón Nangaritza”</a:t>
            </a:r>
            <a:endParaRPr lang="es-EC" sz="2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62345031"/>
              </p:ext>
            </p:extLst>
          </p:nvPr>
        </p:nvGraphicFramePr>
        <p:xfrm>
          <a:off x="1564665" y="1643726"/>
          <a:ext cx="9040387" cy="4478777"/>
        </p:xfrm>
        <a:graphic>
          <a:graphicData uri="http://schemas.openxmlformats.org/drawingml/2006/table">
            <a:tbl>
              <a:tblPr firstRow="1" firstCol="1" bandRow="1"/>
              <a:tblGrid>
                <a:gridCol w="9040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96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Detalle / Descripción</a:t>
                      </a:r>
                      <a:endParaRPr lang="es-EC" sz="14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43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CONVENIO DE COOPERACION INTERISTITUCIONAL ENTRE EL GAN NANGARITZA Y EL BCBCN.</a:t>
                      </a:r>
                      <a:endParaRPr lang="es-EC" sz="14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40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CONVENIO EN</a:t>
                      </a:r>
                      <a:r>
                        <a:rPr lang="es-ES" sz="1400" b="0" baseline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400" b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COMODATO</a:t>
                      </a:r>
                      <a:r>
                        <a:rPr lang="es-ES" sz="1400" b="0" baseline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 PRESTAMO DE USO DE LA AMBUALNCIA JAC PLACA 1039 CELEBRADO ENTRE EL GOBIERNO AUTONOMO DESCENTRALIZADO DEL CANTON NANGARITZA Y EL BCBCN.</a:t>
                      </a:r>
                      <a:endParaRPr lang="es-EC" sz="1400" b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44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CONVENIO</a:t>
                      </a:r>
                      <a:r>
                        <a:rPr lang="es-ES" sz="1400" b="0" baseline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 DE COOPERACION INTERISNTITUCIONAL CELEBRADO ENTRE EL CUERPO DE BOMBEROS DEL CANTON NANGARITZA Y EL CUERPO DE BOMBEROS MUNICIPAL DE MACHALA.</a:t>
                      </a:r>
                      <a:endParaRPr lang="es-ES" sz="1400" b="0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6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b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569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s-EC" sz="14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2051" y="35514"/>
            <a:ext cx="116443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6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633492" y="350861"/>
            <a:ext cx="9078051" cy="1358669"/>
          </a:xfrm>
        </p:spPr>
        <p:txBody>
          <a:bodyPr>
            <a:normAutofit/>
          </a:bodyPr>
          <a:lstStyle/>
          <a:p>
            <a:r>
              <a:rPr lang="es-EC" sz="3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ESTADISTICA DE EMERGENCIAS ATENDIDAS:</a:t>
            </a:r>
            <a:endParaRPr lang="es-EC" sz="36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40823" y="89698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068128"/>
              </p:ext>
            </p:extLst>
          </p:nvPr>
        </p:nvGraphicFramePr>
        <p:xfrm>
          <a:off x="1263718" y="1709531"/>
          <a:ext cx="9361211" cy="4416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" name="Hoja de cálculo" r:id="rId3" imgW="8831403" imgH="4640391" progId="Excel.Sheet.12">
                  <p:embed/>
                </p:oleObj>
              </mc:Choice>
              <mc:Fallback>
                <p:oleObj name="Hoja de cálculo" r:id="rId3" imgW="8831403" imgH="464039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63718" y="1709531"/>
                        <a:ext cx="9361211" cy="4416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994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633492" y="619760"/>
            <a:ext cx="9078051" cy="873760"/>
          </a:xfrm>
        </p:spPr>
        <p:txBody>
          <a:bodyPr>
            <a:noAutofit/>
          </a:bodyPr>
          <a:lstStyle/>
          <a:p>
            <a:r>
              <a:rPr lang="es-EC" sz="3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ESTADISTICA DE EMERGENCIAS ATENDIDAS:</a:t>
            </a:r>
            <a:endParaRPr lang="es-EC" sz="36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40823" y="89698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602209"/>
              </p:ext>
            </p:extLst>
          </p:nvPr>
        </p:nvGraphicFramePr>
        <p:xfrm>
          <a:off x="999490" y="1618299"/>
          <a:ext cx="9459913" cy="4670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Hoja de cálculo" r:id="rId3" imgW="8922843" imgH="4655663" progId="Excel.Sheet.12">
                  <p:embed/>
                </p:oleObj>
              </mc:Choice>
              <mc:Fallback>
                <p:oleObj name="Hoja de cálculo" r:id="rId3" imgW="8922843" imgH="4655663" progId="Excel.Sheet.12">
                  <p:embed/>
                  <p:pic>
                    <p:nvPicPr>
                      <p:cNvPr id="6" name="Objeto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9490" y="1618299"/>
                        <a:ext cx="9459913" cy="46707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500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21763" y="624110"/>
            <a:ext cx="9382849" cy="1280890"/>
          </a:xfrm>
        </p:spPr>
        <p:txBody>
          <a:bodyPr>
            <a:normAutofit/>
          </a:bodyPr>
          <a:lstStyle/>
          <a:p>
            <a:r>
              <a:rPr lang="es-EC" sz="4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MISIÓN:</a:t>
            </a:r>
            <a:endParaRPr lang="es-EC" sz="4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63346" y="1580632"/>
            <a:ext cx="9382849" cy="507858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La </a:t>
            </a:r>
            <a:r>
              <a:rPr lang="es-E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Misión </a:t>
            </a:r>
            <a:r>
              <a:rPr lang="es-E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del </a:t>
            </a:r>
            <a:r>
              <a:rPr lang="es-E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Benemérito Cuerpo </a:t>
            </a:r>
            <a:r>
              <a:rPr lang="es-E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de Bomberos del Cantón Nangaritza es eminentemente </a:t>
            </a:r>
            <a:r>
              <a:rPr lang="es-E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técnica, </a:t>
            </a:r>
            <a:r>
              <a:rPr lang="es-E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para salvar vidas y proteger </a:t>
            </a:r>
            <a:r>
              <a:rPr lang="es-E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bienes </a:t>
            </a:r>
            <a:r>
              <a:rPr lang="es-E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de la comunidad, a través de la atención efectiva de emergencias y gestión del riesgo, sembrando una cultura de prevención y alerta </a:t>
            </a:r>
            <a:r>
              <a:rPr lang="es-E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temprana, </a:t>
            </a:r>
            <a:r>
              <a:rPr lang="es-E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para seguridad y bienestar de la sociedad a través de la intervención del recurso </a:t>
            </a:r>
            <a:r>
              <a:rPr lang="es-E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humano, técnico </a:t>
            </a:r>
            <a:r>
              <a:rPr lang="es-E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y </a:t>
            </a:r>
            <a:r>
              <a:rPr lang="es-E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profesional, </a:t>
            </a:r>
            <a:r>
              <a:rPr lang="es-E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preparado y </a:t>
            </a:r>
            <a:r>
              <a:rPr lang="es-E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capacitado.</a:t>
            </a:r>
            <a:endParaRPr lang="es-EC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3417" y="32329"/>
            <a:ext cx="116443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633492" y="350861"/>
            <a:ext cx="9078051" cy="1358669"/>
          </a:xfrm>
        </p:spPr>
        <p:txBody>
          <a:bodyPr>
            <a:normAutofit/>
          </a:bodyPr>
          <a:lstStyle/>
          <a:p>
            <a:r>
              <a:rPr lang="es-EC" sz="3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ESTADISTICA DE EMERGENCIAS ATENDIDAS:</a:t>
            </a:r>
            <a:endParaRPr lang="es-EC" sz="36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40823" y="89698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4711180"/>
              </p:ext>
            </p:extLst>
          </p:nvPr>
        </p:nvGraphicFramePr>
        <p:xfrm>
          <a:off x="1263650" y="1709737"/>
          <a:ext cx="9459913" cy="4422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name="Hoja de cálculo" r:id="rId3" imgW="8922843" imgH="3665141" progId="Excel.Sheet.12">
                  <p:embed/>
                </p:oleObj>
              </mc:Choice>
              <mc:Fallback>
                <p:oleObj name="Hoja de cálculo" r:id="rId3" imgW="8922843" imgH="3665141" progId="Excel.Sheet.12">
                  <p:embed/>
                  <p:pic>
                    <p:nvPicPr>
                      <p:cNvPr id="6" name="Objeto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63650" y="1709737"/>
                        <a:ext cx="9459913" cy="4422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370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564148" y="939034"/>
            <a:ext cx="9789458" cy="4637403"/>
          </a:xfrm>
        </p:spPr>
        <p:txBody>
          <a:bodyPr>
            <a:noAutofit/>
          </a:bodyPr>
          <a:lstStyle/>
          <a:p>
            <a:r>
              <a:rPr lang="es-ES" sz="8800" b="1" dirty="0" smtClean="0"/>
              <a:t>ANEXOS LABORES REALIZADAS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370407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694333" y="0"/>
            <a:ext cx="8809706" cy="708301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ATENCION PREHOSPITALARIA</a:t>
            </a:r>
            <a:endParaRPr lang="en-US" dirty="0"/>
          </a:p>
        </p:txBody>
      </p:sp>
      <p:sp>
        <p:nvSpPr>
          <p:cNvPr id="5" name="Rectángulo 4"/>
          <p:cNvSpPr/>
          <p:nvPr/>
        </p:nvSpPr>
        <p:spPr>
          <a:xfrm>
            <a:off x="6420955" y="1234411"/>
            <a:ext cx="4414685" cy="4937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Accidente de transito Nuevo </a:t>
            </a:r>
            <a:r>
              <a:rPr lang="es-ES" dirty="0" err="1" smtClean="0"/>
              <a:t>Paraiso</a:t>
            </a:r>
            <a:endParaRPr lang="en-US" dirty="0"/>
          </a:p>
        </p:txBody>
      </p:sp>
      <p:pic>
        <p:nvPicPr>
          <p:cNvPr id="5124" name="Picture 4" descr="Puede ser una imagen de 1 persona y bar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880" y="1234411"/>
            <a:ext cx="5172075" cy="493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56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34246" y="0"/>
            <a:ext cx="9052302" cy="708301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ATENCION PREHOSPITALARIA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8677837" y="1491446"/>
            <a:ext cx="2828364" cy="4741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Accidente caída de motocicleta en movimiento.</a:t>
            </a:r>
            <a:endParaRPr lang="en-US" dirty="0"/>
          </a:p>
        </p:txBody>
      </p:sp>
      <p:pic>
        <p:nvPicPr>
          <p:cNvPr id="6146" name="Picture 2" descr="https://scontent.fgye25-1.fna.fbcdn.net/v/t39.30808-6/412130613_4358588427698742_7020108821795009132_n.jpg?stp=dst-jpg_p350x350&amp;_nc_cat=110&amp;ccb=1-7&amp;_nc_sid=5f2048&amp;_nc_ohc=xSSjycG2fRAQ7kNvgFprhXC&amp;_nc_ht=scontent.fgye25-1.fna&amp;oh=00_AYA5THfSW3YclB4oNyq8Wd9eELZT30-iJ8LMCYy2Ngr1DA&amp;oe=6647C4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62"/>
          <a:stretch/>
        </p:blipFill>
        <p:spPr bwMode="auto">
          <a:xfrm>
            <a:off x="1057768" y="1451689"/>
            <a:ext cx="2985190" cy="478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uede ser una imagen de 2 personas, ambulancia, hospital y tex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958" y="1491446"/>
            <a:ext cx="4634878" cy="474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6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58014" y="-167640"/>
            <a:ext cx="9052302" cy="708301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Traslado, apoyo MSP</a:t>
            </a:r>
            <a:endParaRPr lang="en-US" dirty="0"/>
          </a:p>
        </p:txBody>
      </p:sp>
      <p:pic>
        <p:nvPicPr>
          <p:cNvPr id="7170" name="Picture 2" descr="https://scontent.fgye25-1.fna.fbcdn.net/v/t39.30808-6/401807012_4336878453203073_2122092351302915205_n.jpg?stp=dst-jpg_s600x600&amp;_nc_cat=102&amp;ccb=1-7&amp;_nc_sid=5f2048&amp;_nc_ohc=rSEdRo3BAOMQ7kNvgHmXfw2&amp;_nc_ht=scontent.fgye25-1.fna&amp;oh=00_AYBl2xf0CXNDkv0X7NHSabNdo-iSoxwkYQmSEIgyGRgacA&amp;oe=6647CB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92" y="1272209"/>
            <a:ext cx="3680930" cy="496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uede ser una imagen de 4 personas, ambulancia y tex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696" y="1272209"/>
            <a:ext cx="3352939" cy="51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8068132" y="1272209"/>
            <a:ext cx="3236259" cy="5113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Paciente oncológico en etapa terminal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33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18665" y="594360"/>
            <a:ext cx="9052302" cy="4318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 ACCIDENTE DE TRANSITO .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7885212" y="1179514"/>
            <a:ext cx="3236259" cy="4825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ACCIDENTE DE TRANSITO </a:t>
            </a:r>
            <a:endParaRPr lang="en-US" dirty="0"/>
          </a:p>
        </p:txBody>
      </p:sp>
      <p:pic>
        <p:nvPicPr>
          <p:cNvPr id="8194" name="Picture 2" descr="Puede ser una imagen de 2 personas y ambulanc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920" y="1179513"/>
            <a:ext cx="5985292" cy="482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06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18665" y="-163001"/>
            <a:ext cx="9052302" cy="777682"/>
          </a:xfrm>
        </p:spPr>
        <p:txBody>
          <a:bodyPr>
            <a:normAutofit/>
          </a:bodyPr>
          <a:lstStyle/>
          <a:p>
            <a:r>
              <a:rPr lang="es-ES" dirty="0" smtClean="0"/>
              <a:t>TRASLADO  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6828815" y="1179514"/>
            <a:ext cx="3236259" cy="4825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ACCIDENTE, PERSONA DE LA TERCERA EDAD CON DISCAPACIDAD FISICA. </a:t>
            </a:r>
            <a:endParaRPr lang="en-US" dirty="0"/>
          </a:p>
        </p:txBody>
      </p:sp>
      <p:pic>
        <p:nvPicPr>
          <p:cNvPr id="9218" name="Picture 2" descr="Puede ser una imagen de 1 persona, ambulancia, tren y hospi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665" y="1179514"/>
            <a:ext cx="5010150" cy="482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59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18665" y="-147761"/>
            <a:ext cx="9052302" cy="777682"/>
          </a:xfrm>
        </p:spPr>
        <p:txBody>
          <a:bodyPr>
            <a:normAutofit/>
          </a:bodyPr>
          <a:lstStyle/>
          <a:p>
            <a:r>
              <a:rPr lang="es-ES" dirty="0" smtClean="0"/>
              <a:t>Traslado apoyo al MSP. 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6344816" y="1179514"/>
            <a:ext cx="4826104" cy="4825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APH. Traslado de paciente femenina en labor de parto. </a:t>
            </a:r>
            <a:endParaRPr lang="en-US" dirty="0"/>
          </a:p>
        </p:txBody>
      </p:sp>
      <p:pic>
        <p:nvPicPr>
          <p:cNvPr id="10242" name="Picture 2" descr="No hay ninguna descripción de la foto disponi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666" y="1179514"/>
            <a:ext cx="5010150" cy="482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86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49145" y="-163001"/>
            <a:ext cx="9052302" cy="777682"/>
          </a:xfrm>
        </p:spPr>
        <p:txBody>
          <a:bodyPr>
            <a:normAutofit/>
          </a:bodyPr>
          <a:lstStyle/>
          <a:p>
            <a:r>
              <a:rPr lang="es-ES" dirty="0" smtClean="0"/>
              <a:t>Traslado apoyo al MSP. 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6132443" y="1179514"/>
            <a:ext cx="4596517" cy="4555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Paciente gestante, con dolor fuerte por cálculos renales.. </a:t>
            </a:r>
            <a:endParaRPr lang="en-US" dirty="0"/>
          </a:p>
        </p:txBody>
      </p:sp>
      <p:pic>
        <p:nvPicPr>
          <p:cNvPr id="11268" name="Picture 4" descr="https://scontent.fgye25-1.fna.fbcdn.net/v/t39.30808-6/380694667_4294196650804587_3565590841154248255_n.jpg?stp=dst-jpg_s600x600&amp;_nc_cat=111&amp;ccb=1-7&amp;_nc_sid=5f2048&amp;_nc_ohc=fZvM9kkCzFMQ7kNvgEr5taD&amp;_nc_ht=scontent.fgye25-1.fna&amp;oh=00_AYC7ajKlr1eOmxj8_T_DhRHW2xCJBrR42Nr_AvxRfuDFQw&amp;oe=6647F7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16" y="1179514"/>
            <a:ext cx="5502627" cy="455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84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047265" y="-147761"/>
            <a:ext cx="9052302" cy="777682"/>
          </a:xfrm>
        </p:spPr>
        <p:txBody>
          <a:bodyPr>
            <a:normAutofit/>
          </a:bodyPr>
          <a:lstStyle/>
          <a:p>
            <a:r>
              <a:rPr lang="es-ES" dirty="0" smtClean="0"/>
              <a:t>Traslado apoyo al MSP. 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5695121" y="1206089"/>
            <a:ext cx="5404446" cy="5045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Traslado paciente con síndrome diarreico, con deshidratación severa.  </a:t>
            </a:r>
            <a:endParaRPr lang="en-US" dirty="0"/>
          </a:p>
        </p:txBody>
      </p:sp>
      <p:pic>
        <p:nvPicPr>
          <p:cNvPr id="12290" name="Picture 2" descr="Puede ser una imagen de 2 personas, ambulancia, hospital y tex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57" y="1206089"/>
            <a:ext cx="5112164" cy="504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84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5726" y="624110"/>
            <a:ext cx="939172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s-EC" sz="4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VISIÓN:</a:t>
            </a:r>
            <a:r>
              <a:rPr lang="es-EC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es-EC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s-EC" sz="4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es-EC" sz="4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es-EC" sz="4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64840" y="1905000"/>
            <a:ext cx="9391727" cy="544201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Ser reconocidos </a:t>
            </a:r>
            <a:r>
              <a:rPr lang="es-E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como </a:t>
            </a:r>
            <a:r>
              <a:rPr lang="es-E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una institución </a:t>
            </a:r>
            <a:r>
              <a:rPr lang="es-E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líder en atención de emergencias y gestión de riesgos a </a:t>
            </a:r>
            <a:r>
              <a:rPr lang="es-E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nivel local y </a:t>
            </a:r>
            <a:r>
              <a:rPr lang="es-E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nacional, por </a:t>
            </a:r>
            <a:r>
              <a:rPr lang="es-E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brindar un </a:t>
            </a:r>
            <a:r>
              <a:rPr lang="es-E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servicio efectivo con alto índice de calidad vinculado a la comunidad, dentro de un ambiente profesional y ético con abnegación y disciplina, capaz de brindar una respuesta inmediata acorde y efectiva en la atención de emergencias, que de cómo resultado final </a:t>
            </a:r>
            <a:r>
              <a:rPr lang="es-E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la satisfacción de la comunidad, sembrando en  </a:t>
            </a:r>
            <a:r>
              <a:rPr lang="es-E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la conciencia colectiva e individual </a:t>
            </a:r>
            <a:r>
              <a:rPr lang="es-E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s-E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una cultura de participación ciudadana en la prevención de incendios. </a:t>
            </a:r>
            <a:endParaRPr lang="es-EC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2295" y="33250"/>
            <a:ext cx="116443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5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940585" y="-117281"/>
            <a:ext cx="9052302" cy="777682"/>
          </a:xfrm>
        </p:spPr>
        <p:txBody>
          <a:bodyPr>
            <a:normAutofit/>
          </a:bodyPr>
          <a:lstStyle/>
          <a:p>
            <a:r>
              <a:rPr lang="es-ES" dirty="0" smtClean="0"/>
              <a:t>Traslado apoyo al MSP. 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5695121" y="1206089"/>
            <a:ext cx="5673919" cy="5072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Traslado paciente gestante con compilaciones de parto.</a:t>
            </a:r>
            <a:endParaRPr lang="en-US" dirty="0"/>
          </a:p>
        </p:txBody>
      </p:sp>
      <p:pic>
        <p:nvPicPr>
          <p:cNvPr id="13314" name="Picture 2" descr="https://scontent.fgye25-1.fna.fbcdn.net/v/t39.30808-6/375866239_4287741028116816_8850285318708066265_n.jpg?stp=dst-jpg_s600x600&amp;_nc_cat=105&amp;ccb=1-7&amp;_nc_sid=5f2048&amp;_nc_ohc=Q7WCuBLjM6YQ7kNvgFBVoTB&amp;_nc_ht=scontent.fgye25-1.fna&amp;oh=00_AYBeCfcKCTMKyv6YLO_1nxk68k0CfDwiJagLVdVVJ0qRGQ&amp;oe=66481C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69" y="1206089"/>
            <a:ext cx="4575451" cy="50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50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18665" y="-163001"/>
            <a:ext cx="9052302" cy="777682"/>
          </a:xfrm>
        </p:spPr>
        <p:txBody>
          <a:bodyPr>
            <a:normAutofit/>
          </a:bodyPr>
          <a:lstStyle/>
          <a:p>
            <a:r>
              <a:rPr lang="es-ES" dirty="0" smtClean="0"/>
              <a:t>Traslado apoyo al MSP. 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6937513" y="1143000"/>
            <a:ext cx="3933454" cy="5212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Traslado, paciente gestante  de 28 años , con diagnóstico presuntivo labor de parto.</a:t>
            </a:r>
            <a:endParaRPr lang="en-US" dirty="0"/>
          </a:p>
        </p:txBody>
      </p:sp>
      <p:pic>
        <p:nvPicPr>
          <p:cNvPr id="14338" name="Picture 2" descr="https://scontent.fgye25-1.fna.fbcdn.net/v/t39.30808-6/376827003_4285067758384143_9002645525326375735_n.jpg?stp=dst-jpg_p600x600&amp;_nc_cat=110&amp;ccb=1-7&amp;_nc_sid=5f2048&amp;_nc_ohc=p4K1aotbzZwQ7kNvgGyAPWp&amp;_nc_ht=scontent.fgye25-1.fna&amp;oh=00_AYCmyGcuB1rnXc6MXcZmouOm34bMPZB6M1WV8b9s1fFMEw&amp;oe=664805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513" y="1143000"/>
            <a:ext cx="5715000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9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64385" y="-163001"/>
            <a:ext cx="9052302" cy="777682"/>
          </a:xfrm>
        </p:spPr>
        <p:txBody>
          <a:bodyPr>
            <a:normAutofit/>
          </a:bodyPr>
          <a:lstStyle/>
          <a:p>
            <a:r>
              <a:rPr lang="es-ES" dirty="0" smtClean="0"/>
              <a:t>Traslado apoyo al MSP. 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6937513" y="1143000"/>
            <a:ext cx="3236259" cy="5120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Traslado, paciente gestante con amenaza de aborto desde Nuevo Paraíso</a:t>
            </a:r>
            <a:endParaRPr lang="en-US" dirty="0"/>
          </a:p>
        </p:txBody>
      </p:sp>
      <p:pic>
        <p:nvPicPr>
          <p:cNvPr id="17410" name="Picture 2" descr="No hay ninguna descripción de la foto disponi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71" y="1143000"/>
            <a:ext cx="5817842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03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18665" y="-147761"/>
            <a:ext cx="9052302" cy="777682"/>
          </a:xfrm>
        </p:spPr>
        <p:txBody>
          <a:bodyPr>
            <a:normAutofit/>
          </a:bodyPr>
          <a:lstStyle/>
          <a:p>
            <a:r>
              <a:rPr lang="es-ES" dirty="0" smtClean="0"/>
              <a:t>Traslado apoyo al MSP. 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6492239" y="1005840"/>
            <a:ext cx="4527019" cy="5138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Traslado, de paciente en apoyo al MSP por envenenamiento.</a:t>
            </a:r>
            <a:endParaRPr lang="en-US" dirty="0"/>
          </a:p>
        </p:txBody>
      </p:sp>
      <p:pic>
        <p:nvPicPr>
          <p:cNvPr id="18434" name="Picture 2" descr="https://scontent.fgye25-1.fna.fbcdn.net/v/t39.30808-6/370072329_4272912809599638_3738395265819448792_n.jpg?stp=dst-jpg_s600x600&amp;_nc_cat=107&amp;ccb=1-7&amp;_nc_sid=5f2048&amp;_nc_ohc=QtCYJvI5BOkQ7kNvgFIxqix&amp;_nc_oc=Adiy3hB9i6tRg4bTBltHZZipZhfBXlKXHXYRkQMcBJrheeLbNDfsAfct1cEMl1mCJCM&amp;_nc_ht=scontent.fgye25-1.fna&amp;oh=00_AYCVoZ6H-XLqq1ondeaIQSO9Ww8WK3_7RTydxf29q8I4MQ&amp;oe=664814C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130" y="1005840"/>
            <a:ext cx="4866109" cy="513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16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88185" y="-147761"/>
            <a:ext cx="9052302" cy="777682"/>
          </a:xfrm>
        </p:spPr>
        <p:txBody>
          <a:bodyPr>
            <a:normAutofit/>
          </a:bodyPr>
          <a:lstStyle/>
          <a:p>
            <a:r>
              <a:rPr lang="es-ES" dirty="0" smtClean="0"/>
              <a:t>Traslado apoyo al MSP. 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7406640" y="1143000"/>
            <a:ext cx="3905416" cy="5138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Traslado, de paciente con amenaza de aborto desde el puesto de salud Santa Elena.</a:t>
            </a:r>
            <a:endParaRPr lang="en-US" dirty="0"/>
          </a:p>
        </p:txBody>
      </p:sp>
      <p:pic>
        <p:nvPicPr>
          <p:cNvPr id="20484" name="Picture 4" descr="No hay ninguna descripción de la foto disponi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44" y="1138029"/>
            <a:ext cx="6541596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31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72945" y="-140363"/>
            <a:ext cx="9052302" cy="777682"/>
          </a:xfrm>
        </p:spPr>
        <p:txBody>
          <a:bodyPr>
            <a:normAutofit/>
          </a:bodyPr>
          <a:lstStyle/>
          <a:p>
            <a:r>
              <a:rPr lang="es-ES" dirty="0" smtClean="0"/>
              <a:t>Traslado apoyo al MSP. 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6931396" y="751841"/>
            <a:ext cx="3893851" cy="5424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Traslado, de paciente en apoyo al MSP  con dolor abdominal diagnostico presuntivo cirrosis al hígado.</a:t>
            </a:r>
            <a:endParaRPr lang="en-US" dirty="0"/>
          </a:p>
        </p:txBody>
      </p:sp>
      <p:pic>
        <p:nvPicPr>
          <p:cNvPr id="19458" name="Picture 2" descr="https://scontent.fgye25-1.fna.fbcdn.net/v/t39.30808-6/369634394_4270636709827248_536575420767729585_n.jpg?stp=dst-jpg_s600x600&amp;_nc_cat=108&amp;ccb=1-7&amp;_nc_sid=5f2048&amp;_nc_ohc=Dn7MwJexu7UQ7kNvgHRHmTt&amp;_nc_ht=scontent.fgye25-1.fna&amp;oh=00_AYCT3loQ3ufjMlTMPPr0LI-jR4kQdaffGtd3F4K80LUvFg&amp;oe=664819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843" y="751841"/>
            <a:ext cx="5513553" cy="54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26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88185" y="-193481"/>
            <a:ext cx="9052302" cy="777682"/>
          </a:xfrm>
        </p:spPr>
        <p:txBody>
          <a:bodyPr>
            <a:normAutofit/>
          </a:bodyPr>
          <a:lstStyle/>
          <a:p>
            <a:r>
              <a:rPr lang="es-ES" dirty="0" smtClean="0"/>
              <a:t>ATENCION PREHOSPITALARIA . 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6361558" y="584199"/>
            <a:ext cx="4824602" cy="5424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Atención  accidente caída de un puente con traumatismo múltiple</a:t>
            </a:r>
            <a:endParaRPr lang="en-US" dirty="0"/>
          </a:p>
        </p:txBody>
      </p:sp>
      <p:pic>
        <p:nvPicPr>
          <p:cNvPr id="21508" name="Picture 4" descr="No hay ninguna descripción de la foto disponi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85" y="584200"/>
            <a:ext cx="5597574" cy="54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89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18665" y="248479"/>
            <a:ext cx="9052302" cy="777682"/>
          </a:xfrm>
        </p:spPr>
        <p:txBody>
          <a:bodyPr>
            <a:normAutofit/>
          </a:bodyPr>
          <a:lstStyle/>
          <a:p>
            <a:r>
              <a:rPr lang="es-ES" dirty="0" smtClean="0"/>
              <a:t>ATENCION PREHOSPITALARIA . 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6550395" y="1026162"/>
            <a:ext cx="4320572" cy="5115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Atención accidente de transito sector los geranios.</a:t>
            </a:r>
            <a:endParaRPr lang="en-US" dirty="0"/>
          </a:p>
        </p:txBody>
      </p:sp>
      <p:pic>
        <p:nvPicPr>
          <p:cNvPr id="23554" name="Picture 2" descr="https://scontent.fgye25-1.fna.fbcdn.net/v/t39.30808-6/366886925_4260839000807019_1487811094251979017_n.jpg?stp=dst-jpg_s600x600&amp;_nc_cat=108&amp;ccb=1-7&amp;_nc_sid=5f2048&amp;_nc_ohc=OrwZyf5WljkQ7kNvgERbVLX&amp;_nc_ht=scontent.fgye25-1.fna&amp;oh=00_AYC3sadVQ6-wcKVQyLVJ-05gDFL-n6r9a9mbZs0O35a3AA&amp;oe=66491E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10" y="1026161"/>
            <a:ext cx="5638785" cy="511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66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971065" y="-132521"/>
            <a:ext cx="9052302" cy="777682"/>
          </a:xfrm>
        </p:spPr>
        <p:txBody>
          <a:bodyPr>
            <a:normAutofit/>
          </a:bodyPr>
          <a:lstStyle/>
          <a:p>
            <a:r>
              <a:rPr lang="es-ES" dirty="0" smtClean="0"/>
              <a:t>ATENCION PREHOSPITALARIA . 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6786961" y="1026159"/>
            <a:ext cx="3893851" cy="5682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Atención paciente con saturación baja, y dolor en pecho.</a:t>
            </a:r>
            <a:endParaRPr lang="en-US" dirty="0"/>
          </a:p>
        </p:txBody>
      </p:sp>
      <p:pic>
        <p:nvPicPr>
          <p:cNvPr id="31746" name="Picture 2" descr="No hay ninguna descripción de la foto disponi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20" y="1026159"/>
            <a:ext cx="5486680" cy="568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1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18665" y="248479"/>
            <a:ext cx="9052302" cy="777682"/>
          </a:xfrm>
        </p:spPr>
        <p:txBody>
          <a:bodyPr>
            <a:normAutofit/>
          </a:bodyPr>
          <a:lstStyle/>
          <a:p>
            <a:r>
              <a:rPr lang="es-ES" dirty="0" smtClean="0"/>
              <a:t>TRASLADO APOYO MSP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5552521" y="1026159"/>
            <a:ext cx="3893851" cy="5682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Traslado en coordinación con MSP</a:t>
            </a:r>
          </a:p>
          <a:p>
            <a:pPr algn="ctr"/>
            <a:r>
              <a:rPr lang="es-ES" dirty="0" smtClean="0"/>
              <a:t>Paciente en labor de parto fase activa</a:t>
            </a:r>
            <a:endParaRPr lang="en-US" dirty="0"/>
          </a:p>
        </p:txBody>
      </p:sp>
      <p:pic>
        <p:nvPicPr>
          <p:cNvPr id="24578" name="Picture 2" descr="No hay ninguna descripción de la foto disponi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09" y="1026159"/>
            <a:ext cx="5022712" cy="568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65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6790773" cy="698663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OBJETIVOS:</a:t>
            </a:r>
            <a:endParaRPr lang="es-EC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43380" y="1411550"/>
            <a:ext cx="4980372" cy="493598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s-ES" sz="2400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r>
              <a:rPr lang="es-ES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Objetivo </a:t>
            </a:r>
            <a:r>
              <a:rPr lang="es-E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General </a:t>
            </a:r>
          </a:p>
          <a:p>
            <a:pPr marL="0" indent="0" algn="just">
              <a:buNone/>
              <a:tabLst>
                <a:tab pos="177800" algn="l"/>
              </a:tabLst>
            </a:pPr>
            <a:r>
              <a:rPr lang="es-E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Establecer las políticas, regulaciones y lineamientos estratégicos de gestión de riesgos que incluye la prevención, protección, socorro y extinción de incendios, así como de apoyo a</a:t>
            </a:r>
            <a:r>
              <a:rPr lang="es-E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s-E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otros eventos adversos de origen natural o antrópicos. </a:t>
            </a:r>
            <a:endParaRPr lang="es-ES" sz="24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r>
              <a:rPr lang="es-E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Propiciar </a:t>
            </a:r>
            <a:r>
              <a:rPr lang="es-E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acciones de salvamento con el propósito de precautelar la seguridad de la ciudadanía. </a:t>
            </a:r>
          </a:p>
          <a:p>
            <a:pPr marL="0" indent="0" algn="just">
              <a:buNone/>
            </a:pPr>
            <a:endParaRPr lang="es-EC" sz="240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6614" y="1411550"/>
            <a:ext cx="5307997" cy="4935984"/>
          </a:xfrm>
          <a:solidFill>
            <a:srgbClr val="EBEF95"/>
          </a:solidFill>
        </p:spPr>
        <p:txBody>
          <a:bodyPr>
            <a:normAutofit/>
          </a:bodyPr>
          <a:lstStyle/>
          <a:p>
            <a:pPr marL="0" lvl="0" indent="0" algn="just">
              <a:buClr>
                <a:srgbClr val="A53010"/>
              </a:buClr>
              <a:buNone/>
            </a:pPr>
            <a:endParaRPr lang="es-EC" sz="2400" b="1" dirty="0" smtClean="0">
              <a:solidFill>
                <a:prstClr val="black">
                  <a:lumMod val="75000"/>
                  <a:lumOff val="25000"/>
                </a:prst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 algn="just">
              <a:buClr>
                <a:srgbClr val="A53010"/>
              </a:buClr>
            </a:pPr>
            <a:r>
              <a:rPr lang="es-EC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</a:t>
            </a:r>
            <a:r>
              <a:rPr lang="es-EC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bjetivo </a:t>
            </a:r>
            <a:r>
              <a:rPr lang="es-EC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Específico </a:t>
            </a:r>
          </a:p>
          <a:p>
            <a:pPr marL="0" lvl="0" indent="0" algn="just">
              <a:buClr>
                <a:srgbClr val="A53010"/>
              </a:buClr>
              <a:buNone/>
            </a:pPr>
            <a:r>
              <a:rPr lang="es-EC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Institucionalizar el modelo de gestión integral de prevención, socorro, extinción de incendios y acciones de salvamento, con el propósito de precautelar la seguridad y bienestar de la comunidad del Cantón Nangaritza. </a:t>
            </a:r>
          </a:p>
          <a:p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4538" y="41206"/>
            <a:ext cx="116443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5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64385" y="-196796"/>
            <a:ext cx="9052302" cy="777682"/>
          </a:xfrm>
        </p:spPr>
        <p:txBody>
          <a:bodyPr>
            <a:normAutofit/>
          </a:bodyPr>
          <a:lstStyle/>
          <a:p>
            <a:r>
              <a:rPr lang="es-ES" dirty="0" smtClean="0"/>
              <a:t>TRASLADO APOYO MSP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6507479" y="777682"/>
            <a:ext cx="4328161" cy="5485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Traslado paciente con neumonía </a:t>
            </a:r>
          </a:p>
          <a:p>
            <a:pPr algn="ctr"/>
            <a:r>
              <a:rPr lang="es-ES" dirty="0" smtClean="0"/>
              <a:t>Santa </a:t>
            </a:r>
            <a:r>
              <a:rPr lang="es-ES" dirty="0"/>
              <a:t>E</a:t>
            </a:r>
            <a:r>
              <a:rPr lang="es-ES" dirty="0" smtClean="0"/>
              <a:t>lena.</a:t>
            </a:r>
            <a:endParaRPr lang="en-US" dirty="0"/>
          </a:p>
        </p:txBody>
      </p:sp>
      <p:pic>
        <p:nvPicPr>
          <p:cNvPr id="38914" name="Picture 2" descr="No hay ninguna descripción de la foto disponi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24" y="777682"/>
            <a:ext cx="5577455" cy="54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59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03425" y="0"/>
            <a:ext cx="9052302" cy="777682"/>
          </a:xfrm>
        </p:spPr>
        <p:txBody>
          <a:bodyPr>
            <a:normAutofit/>
          </a:bodyPr>
          <a:lstStyle/>
          <a:p>
            <a:r>
              <a:rPr lang="es-ES" dirty="0" smtClean="0"/>
              <a:t>TRASLADO APOYO MSP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6634560" y="1026157"/>
            <a:ext cx="3893851" cy="5110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Traslado paciente mordedura de serpiente </a:t>
            </a:r>
            <a:r>
              <a:rPr lang="es-ES" dirty="0" err="1" smtClean="0"/>
              <a:t>Shaim</a:t>
            </a:r>
            <a:r>
              <a:rPr lang="es-ES" dirty="0" smtClean="0"/>
              <a:t>..</a:t>
            </a:r>
            <a:endParaRPr lang="en-US" dirty="0"/>
          </a:p>
        </p:txBody>
      </p:sp>
      <p:pic>
        <p:nvPicPr>
          <p:cNvPr id="39938" name="Picture 2" descr="No hay ninguna descripción de la foto disponi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19" y="1026158"/>
            <a:ext cx="5801441" cy="511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54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88185" y="0"/>
            <a:ext cx="9052302" cy="777682"/>
          </a:xfrm>
        </p:spPr>
        <p:txBody>
          <a:bodyPr>
            <a:normAutofit/>
          </a:bodyPr>
          <a:lstStyle/>
          <a:p>
            <a:r>
              <a:rPr lang="es-ES" dirty="0" smtClean="0"/>
              <a:t>TRASLADO APOYO MSP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6314336" y="673321"/>
            <a:ext cx="4526151" cy="557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Traslado paciente intoxicado</a:t>
            </a:r>
          </a:p>
          <a:p>
            <a:pPr algn="ctr"/>
            <a:r>
              <a:rPr lang="es-ES" dirty="0" smtClean="0"/>
              <a:t>Nuevo </a:t>
            </a:r>
            <a:r>
              <a:rPr lang="es-ES" dirty="0" err="1" smtClean="0"/>
              <a:t>Paraiso</a:t>
            </a:r>
            <a:r>
              <a:rPr lang="es-ES" dirty="0" smtClean="0"/>
              <a:t>.</a:t>
            </a:r>
          </a:p>
        </p:txBody>
      </p:sp>
      <p:pic>
        <p:nvPicPr>
          <p:cNvPr id="30722" name="Picture 2" descr="No hay ninguna descripción de la foto disponi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38" y="673321"/>
            <a:ext cx="5528498" cy="557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96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18665" y="248479"/>
            <a:ext cx="9052302" cy="77768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ATENCION ACCIDENTE DE TRANSITO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5552521" y="1026159"/>
            <a:ext cx="3893851" cy="5493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Accidente de transito, paciente con traumatismos múltiple.</a:t>
            </a:r>
            <a:endParaRPr lang="en-US" dirty="0"/>
          </a:p>
        </p:txBody>
      </p:sp>
      <p:pic>
        <p:nvPicPr>
          <p:cNvPr id="25602" name="Picture 2" descr="https://scontent.fgye25-1.fna.fbcdn.net/v/t39.30808-6/362684954_4244223372468582_6714699655898721465_n.jpg?stp=dst-jpg_s600x600&amp;_nc_cat=101&amp;ccb=1-7&amp;_nc_sid=5f2048&amp;_nc_ohc=xjoKO_mZ0PsQ7kNvgECGbYz&amp;_nc_ht=scontent.fgye25-1.fna&amp;oh=00_AYDsiVBCo4Yk2A1KCn2o04rP7kQUaqHALXk6TH7CBnz8dg&amp;oe=664939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39" y="1026158"/>
            <a:ext cx="4456182" cy="549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10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88185" y="-135284"/>
            <a:ext cx="9052302" cy="777682"/>
          </a:xfrm>
        </p:spPr>
        <p:txBody>
          <a:bodyPr>
            <a:normAutofit/>
          </a:bodyPr>
          <a:lstStyle/>
          <a:p>
            <a:r>
              <a:rPr lang="es-ES" dirty="0" smtClean="0"/>
              <a:t> ACCIDENTE DE TRANSITO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6602598" y="1026159"/>
            <a:ext cx="4237889" cy="5237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Accidente de transito, paciente con traumatismos múltiple. </a:t>
            </a:r>
            <a:r>
              <a:rPr lang="es-ES" dirty="0" err="1" smtClean="0"/>
              <a:t>Natensa</a:t>
            </a:r>
            <a:endParaRPr lang="en-US" dirty="0"/>
          </a:p>
        </p:txBody>
      </p:sp>
      <p:pic>
        <p:nvPicPr>
          <p:cNvPr id="29698" name="Picture 2" descr="Puede ser una imagen de 3 personas, hospital y tex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81" y="1036319"/>
            <a:ext cx="5459517" cy="522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97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33905" y="-117281"/>
            <a:ext cx="9052302" cy="777682"/>
          </a:xfrm>
        </p:spPr>
        <p:txBody>
          <a:bodyPr>
            <a:normAutofit/>
          </a:bodyPr>
          <a:lstStyle/>
          <a:p>
            <a:r>
              <a:rPr lang="es-ES" dirty="0" smtClean="0"/>
              <a:t>ACCIDENTE DE TRANSITO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6861678" y="904239"/>
            <a:ext cx="3893851" cy="5298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Accidente </a:t>
            </a:r>
            <a:r>
              <a:rPr lang="es-ES" dirty="0" err="1" smtClean="0"/>
              <a:t>via</a:t>
            </a:r>
            <a:r>
              <a:rPr lang="es-ES" dirty="0" smtClean="0"/>
              <a:t> Zurmi, paciente  con </a:t>
            </a:r>
            <a:r>
              <a:rPr lang="es-ES" dirty="0" err="1" smtClean="0"/>
              <a:t>tramatismo</a:t>
            </a:r>
            <a:r>
              <a:rPr lang="es-ES" dirty="0" smtClean="0"/>
              <a:t> </a:t>
            </a:r>
            <a:r>
              <a:rPr lang="es-ES" dirty="0" err="1" smtClean="0"/>
              <a:t>multiple.g</a:t>
            </a:r>
            <a:endParaRPr lang="en-US" dirty="0"/>
          </a:p>
        </p:txBody>
      </p:sp>
      <p:pic>
        <p:nvPicPr>
          <p:cNvPr id="32770" name="Picture 2" descr="https://scontent.fgye25-1.fna.fbcdn.net/v/t39.30808-6/359729397_4235069610050625_823915150465647084_n.jpg?stp=dst-jpg_s600x600&amp;_nc_cat=102&amp;ccb=1-7&amp;_nc_sid=5f2048&amp;_nc_ohc=L3uiYBgyUiIQ7kNvgHpSlOX&amp;_nc_ht=scontent.fgye25-1.fna&amp;oh=00_AYAk03rDvw2eg4QSFomMJtUxKyhqshDiphrS9_HxuTZ0lA&amp;oe=664967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98" y="904239"/>
            <a:ext cx="5974080" cy="529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40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940585" y="-132521"/>
            <a:ext cx="9052302" cy="777682"/>
          </a:xfrm>
        </p:spPr>
        <p:txBody>
          <a:bodyPr>
            <a:normAutofit/>
          </a:bodyPr>
          <a:lstStyle/>
          <a:p>
            <a:r>
              <a:rPr lang="es-ES" dirty="0" smtClean="0"/>
              <a:t>ACCIDENTE DE TRANSITO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7099036" y="645161"/>
            <a:ext cx="3893851" cy="5493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Accidente de transito, volqué lateral derecho vía </a:t>
            </a:r>
            <a:r>
              <a:rPr lang="es-ES" dirty="0" err="1" smtClean="0"/>
              <a:t>zumbi</a:t>
            </a:r>
            <a:r>
              <a:rPr lang="es-ES" dirty="0" smtClean="0"/>
              <a:t> el dorado.</a:t>
            </a:r>
          </a:p>
          <a:p>
            <a:pPr algn="ctr"/>
            <a:r>
              <a:rPr lang="es-ES" dirty="0" smtClean="0"/>
              <a:t>4 victimas.</a:t>
            </a:r>
            <a:endParaRPr lang="en-US" dirty="0"/>
          </a:p>
        </p:txBody>
      </p:sp>
      <p:pic>
        <p:nvPicPr>
          <p:cNvPr id="26628" name="Picture 4" descr="https://scontent.fgye25-1.fna.fbcdn.net/v/t39.30808-6/361106604_4239911512899768_2954747996999541447_n.jpg?stp=dst-jpg_s600x600&amp;_nc_cat=108&amp;ccb=1-7&amp;_nc_sid=5f2048&amp;_nc_ohc=rwbfZ5JyK3kQ7kNvgFOeAUS&amp;_nc_ht=scontent.fgye25-1.fna&amp;oh=00_AYChKLbK1Ce6op3mVhSyMBlbdbSJwb6a5JqlZIapdFB1_g&amp;oe=664911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75" y="645161"/>
            <a:ext cx="6249525" cy="54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7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57705" y="-163001"/>
            <a:ext cx="9052302" cy="777682"/>
          </a:xfrm>
        </p:spPr>
        <p:txBody>
          <a:bodyPr>
            <a:normAutofit/>
          </a:bodyPr>
          <a:lstStyle/>
          <a:p>
            <a:r>
              <a:rPr lang="es-ES" dirty="0" smtClean="0"/>
              <a:t> ACCIDENTE DE TRANSITO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5958840" y="1026159"/>
            <a:ext cx="3893851" cy="5155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Accidente de transito </a:t>
            </a:r>
            <a:r>
              <a:rPr lang="es-ES" dirty="0" err="1" smtClean="0"/>
              <a:t>via</a:t>
            </a:r>
            <a:r>
              <a:rPr lang="es-ES" dirty="0" smtClean="0"/>
              <a:t> Zurmi.</a:t>
            </a:r>
            <a:endParaRPr lang="en-US" dirty="0"/>
          </a:p>
        </p:txBody>
      </p:sp>
      <p:pic>
        <p:nvPicPr>
          <p:cNvPr id="33794" name="Picture 2" descr="Puede ser una imagen de 5 perso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46" y="1026159"/>
            <a:ext cx="4799594" cy="515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34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03425" y="-147761"/>
            <a:ext cx="9052302" cy="777682"/>
          </a:xfrm>
        </p:spPr>
        <p:txBody>
          <a:bodyPr>
            <a:normAutofit/>
          </a:bodyPr>
          <a:lstStyle/>
          <a:p>
            <a:r>
              <a:rPr lang="es-ES" dirty="0" smtClean="0"/>
              <a:t> ACCIDENTE DE TRANSITO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6596130" y="1026159"/>
            <a:ext cx="4259597" cy="5155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Accidente de transito </a:t>
            </a:r>
            <a:r>
              <a:rPr lang="es-ES" dirty="0" err="1" smtClean="0"/>
              <a:t>via</a:t>
            </a:r>
            <a:r>
              <a:rPr lang="es-ES" dirty="0"/>
              <a:t> </a:t>
            </a:r>
            <a:r>
              <a:rPr lang="es-ES" dirty="0" smtClean="0"/>
              <a:t>Santa Elena..</a:t>
            </a:r>
            <a:endParaRPr lang="en-US" dirty="0"/>
          </a:p>
        </p:txBody>
      </p:sp>
      <p:pic>
        <p:nvPicPr>
          <p:cNvPr id="37890" name="Picture 2" descr="No hay ninguna descripción de la foto disponi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42" y="1026159"/>
            <a:ext cx="5569088" cy="515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42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45837" y="0"/>
            <a:ext cx="9052302" cy="777682"/>
          </a:xfrm>
        </p:spPr>
        <p:txBody>
          <a:bodyPr>
            <a:normAutofit/>
          </a:bodyPr>
          <a:lstStyle/>
          <a:p>
            <a:r>
              <a:rPr lang="es-ES" dirty="0" smtClean="0"/>
              <a:t>INCENDIO ESTRURCTURAL . 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7258657" y="880828"/>
            <a:ext cx="3539481" cy="5420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incendio en el barrio 26 de noviembre</a:t>
            </a:r>
            <a:endParaRPr lang="en-US" dirty="0"/>
          </a:p>
        </p:txBody>
      </p:sp>
      <p:pic>
        <p:nvPicPr>
          <p:cNvPr id="22530" name="Picture 2" descr="https://scontent.fgye25-1.fna.fbcdn.net/v/t39.30808-6/366710063_4264564697101116_3303273956350358270_n.jpg?stp=dst-jpg_s600x600&amp;_nc_cat=108&amp;ccb=1-7&amp;_nc_sid=5f2048&amp;_nc_ohc=FoqYiGMcQ1kQ7kNvgGbQKk0&amp;_nc_ht=scontent.fgye25-1.fna&amp;oh=00_AYA0-8v7-3pLy7qCi_KH1c7HY82ryQyT3r6SalWeAH9JTg&amp;oe=664906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80828"/>
            <a:ext cx="3077817" cy="542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No hay ninguna descripción de la foto disponi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17" y="880828"/>
            <a:ext cx="2885441" cy="542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45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910781" y="955686"/>
            <a:ext cx="8957569" cy="3947890"/>
          </a:xfrm>
        </p:spPr>
        <p:txBody>
          <a:bodyPr>
            <a:noAutofit/>
          </a:bodyPr>
          <a:lstStyle/>
          <a:p>
            <a:pPr algn="ctr"/>
            <a:r>
              <a:rPr lang="es-EC" sz="8800" b="1" dirty="0" smtClean="0">
                <a:latin typeface="Berlin Sans FB Demi" panose="020E0802020502020306" pitchFamily="34" charset="0"/>
                <a:ea typeface="Cambria Math" panose="02040503050406030204" pitchFamily="18" charset="0"/>
              </a:rPr>
              <a:t>INFORME ECONOMICO </a:t>
            </a:r>
            <a:r>
              <a:rPr lang="es-EC" sz="8800" b="1" dirty="0" smtClean="0">
                <a:latin typeface="Berlin Sans FB Demi" panose="020E0802020502020306" pitchFamily="34" charset="0"/>
                <a:ea typeface="Cambria Math" panose="02040503050406030204" pitchFamily="18" charset="0"/>
              </a:rPr>
              <a:t>2023</a:t>
            </a:r>
            <a:endParaRPr lang="es-EC" sz="8800" b="1" dirty="0">
              <a:latin typeface="Berlin Sans FB Demi" panose="020E0802020502020306" pitchFamily="34" charset="0"/>
              <a:ea typeface="Cambria Math" panose="020405030504060302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1306" y="41207"/>
            <a:ext cx="116443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8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18665" y="-178241"/>
            <a:ext cx="9052302" cy="777682"/>
          </a:xfrm>
        </p:spPr>
        <p:txBody>
          <a:bodyPr>
            <a:normAutofit/>
          </a:bodyPr>
          <a:lstStyle/>
          <a:p>
            <a:r>
              <a:rPr lang="es-ES" dirty="0"/>
              <a:t> </a:t>
            </a:r>
            <a:r>
              <a:rPr lang="es-ES" dirty="0" smtClean="0"/>
              <a:t>Capacitación a la ciudadanía 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6072809" y="1113181"/>
            <a:ext cx="4798158" cy="5323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Capacitación personal del Seguro Campesino.</a:t>
            </a:r>
            <a:endParaRPr lang="en-US" dirty="0"/>
          </a:p>
        </p:txBody>
      </p:sp>
      <p:pic>
        <p:nvPicPr>
          <p:cNvPr id="34818" name="Picture 2" descr="https://scontent.fgye25-1.fna.fbcdn.net/v/t39.30808-6/358059532_4228595847364668_865235093003804909_n.jpg?stp=dst-jpg_p526x395&amp;_nc_cat=105&amp;ccb=1-7&amp;_nc_sid=5f2048&amp;_nc_ohc=j8HSTEahe6IQ7kNvgExj2Iz&amp;_nc_ht=scontent.fgye25-1.fna&amp;oh=00_AYAphAPB0UVnIzDGI1TrdGZLDOfeCL1-TgFluy9OcPGMTw&amp;oe=664960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78" y="1113181"/>
            <a:ext cx="5367131" cy="532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77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90058" y="347870"/>
            <a:ext cx="10548394" cy="5734878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400" b="1" dirty="0" smtClean="0">
                <a:solidFill>
                  <a:srgbClr val="9C1A0C"/>
                </a:solidFill>
                <a:latin typeface="Mistral" panose="03090702030407020403" pitchFamily="66" charset="0"/>
                <a:ea typeface="Cambria Math" panose="02040503050406030204" pitchFamily="18" charset="0"/>
              </a:rPr>
              <a:t/>
            </a:r>
            <a:br>
              <a:rPr lang="es-ES" sz="4400" b="1" dirty="0" smtClean="0">
                <a:solidFill>
                  <a:srgbClr val="9C1A0C"/>
                </a:solidFill>
                <a:latin typeface="Mistral" panose="03090702030407020403" pitchFamily="66" charset="0"/>
                <a:ea typeface="Cambria Math" panose="02040503050406030204" pitchFamily="18" charset="0"/>
              </a:rPr>
            </a:br>
            <a:r>
              <a:rPr lang="es-ES" sz="4400" b="1" dirty="0" smtClean="0">
                <a:solidFill>
                  <a:srgbClr val="9C1A0C"/>
                </a:solidFill>
                <a:latin typeface="Rockwell" panose="02060603020205020403" pitchFamily="18" charset="0"/>
                <a:ea typeface="Cambria Math" panose="02040503050406030204" pitchFamily="18" charset="0"/>
              </a:rPr>
              <a:t/>
            </a:r>
            <a:br>
              <a:rPr lang="es-ES" sz="4400" b="1" dirty="0" smtClean="0">
                <a:solidFill>
                  <a:srgbClr val="9C1A0C"/>
                </a:solidFill>
                <a:latin typeface="Rockwell" panose="02060603020205020403" pitchFamily="18" charset="0"/>
                <a:ea typeface="Cambria Math" panose="02040503050406030204" pitchFamily="18" charset="0"/>
              </a:rPr>
            </a:br>
            <a:r>
              <a:rPr lang="es-ES" sz="4400" b="1" dirty="0" smtClean="0">
                <a:solidFill>
                  <a:srgbClr val="9C1A0C"/>
                </a:solidFill>
                <a:latin typeface="Rockwell" panose="02060603020205020403" pitchFamily="18" charset="0"/>
                <a:ea typeface="Cambria Math" panose="02040503050406030204" pitchFamily="18" charset="0"/>
              </a:rPr>
              <a:t>¡SALVAMOS VIDAS Y PROTEGEMOS BIENES…! </a:t>
            </a:r>
            <a:br>
              <a:rPr lang="es-ES" sz="4400" b="1" dirty="0" smtClean="0">
                <a:solidFill>
                  <a:srgbClr val="9C1A0C"/>
                </a:solidFill>
                <a:latin typeface="Rockwell" panose="02060603020205020403" pitchFamily="18" charset="0"/>
                <a:ea typeface="Cambria Math" panose="02040503050406030204" pitchFamily="18" charset="0"/>
              </a:rPr>
            </a:br>
            <a:r>
              <a:rPr lang="es-ES" b="1" dirty="0" smtClean="0">
                <a:latin typeface="Rockwell" panose="02060603020205020403" pitchFamily="18" charset="0"/>
                <a:ea typeface="Cambria Math" panose="02040503050406030204" pitchFamily="18" charset="0"/>
              </a:rPr>
              <a:t/>
            </a:r>
            <a:br>
              <a:rPr lang="es-ES" b="1" dirty="0" smtClean="0">
                <a:latin typeface="Rockwell" panose="02060603020205020403" pitchFamily="18" charset="0"/>
                <a:ea typeface="Cambria Math" panose="02040503050406030204" pitchFamily="18" charset="0"/>
              </a:rPr>
            </a:br>
            <a:r>
              <a:rPr lang="es-ES" b="1" dirty="0">
                <a:latin typeface="Rockwell" panose="02060603020205020403" pitchFamily="18" charset="0"/>
                <a:ea typeface="Cambria Math" panose="02040503050406030204" pitchFamily="18" charset="0"/>
              </a:rPr>
              <a:t/>
            </a:r>
            <a:br>
              <a:rPr lang="es-ES" b="1" dirty="0">
                <a:latin typeface="Rockwell" panose="02060603020205020403" pitchFamily="18" charset="0"/>
                <a:ea typeface="Cambria Math" panose="02040503050406030204" pitchFamily="18" charset="0"/>
              </a:rPr>
            </a:br>
            <a:r>
              <a:rPr lang="es-ES" b="1" dirty="0">
                <a:latin typeface="Rockwell" panose="02060603020205020403" pitchFamily="18" charset="0"/>
                <a:ea typeface="Cambria Math" panose="02040503050406030204" pitchFamily="18" charset="0"/>
              </a:rPr>
              <a:t>EL </a:t>
            </a:r>
            <a:r>
              <a:rPr lang="es-ES" b="1" dirty="0" smtClean="0">
                <a:latin typeface="Rockwell" panose="02060603020205020403" pitchFamily="18" charset="0"/>
                <a:ea typeface="Cambria Math" panose="02040503050406030204" pitchFamily="18" charset="0"/>
              </a:rPr>
              <a:t>BENEMÉRITO </a:t>
            </a:r>
            <a:r>
              <a:rPr lang="es-ES" b="1" dirty="0">
                <a:latin typeface="Rockwell" panose="02060603020205020403" pitchFamily="18" charset="0"/>
                <a:ea typeface="Cambria Math" panose="02040503050406030204" pitchFamily="18" charset="0"/>
              </a:rPr>
              <a:t>CUERPO DE BOMBEROS DEL CANTÓN NANGARITZA, </a:t>
            </a:r>
            <a:r>
              <a:rPr lang="es-ES" b="1" dirty="0" smtClean="0">
                <a:latin typeface="Rockwell" panose="02060603020205020403" pitchFamily="18" charset="0"/>
                <a:ea typeface="Cambria Math" panose="02040503050406030204" pitchFamily="18" charset="0"/>
              </a:rPr>
              <a:t>AGRADECE SU ATENCIÓN.</a:t>
            </a:r>
            <a:br>
              <a:rPr lang="es-ES" b="1" dirty="0" smtClean="0">
                <a:latin typeface="Rockwell" panose="02060603020205020403" pitchFamily="18" charset="0"/>
                <a:ea typeface="Cambria Math" panose="02040503050406030204" pitchFamily="18" charset="0"/>
              </a:rPr>
            </a:br>
            <a:r>
              <a:rPr lang="es-ES" b="1" dirty="0" smtClean="0">
                <a:latin typeface="Rockwell" panose="02060603020205020403" pitchFamily="18" charset="0"/>
                <a:ea typeface="Cambria Math" panose="02040503050406030204" pitchFamily="18" charset="0"/>
              </a:rPr>
              <a:t/>
            </a:r>
            <a:br>
              <a:rPr lang="es-ES" b="1" dirty="0" smtClean="0">
                <a:latin typeface="Rockwell" panose="02060603020205020403" pitchFamily="18" charset="0"/>
                <a:ea typeface="Cambria Math" panose="02040503050406030204" pitchFamily="18" charset="0"/>
              </a:rPr>
            </a:br>
            <a:r>
              <a:rPr lang="es-ES" b="1" dirty="0" smtClean="0">
                <a:solidFill>
                  <a:schemeClr val="accent2"/>
                </a:solidFill>
                <a:latin typeface="Rockwell" panose="02060603020205020403" pitchFamily="18" charset="0"/>
                <a:ea typeface="Cambria Math" panose="02040503050406030204" pitchFamily="18" charset="0"/>
              </a:rPr>
              <a:t>“RENDICION DE CUESTAS 2023”</a:t>
            </a:r>
            <a:r>
              <a:rPr lang="es-ES" b="1" dirty="0" smtClean="0">
                <a:latin typeface="Rockwell" panose="02060603020205020403" pitchFamily="18" charset="0"/>
                <a:ea typeface="Cambria Math" panose="02040503050406030204" pitchFamily="18" charset="0"/>
              </a:rPr>
              <a:t/>
            </a:r>
            <a:br>
              <a:rPr lang="es-ES" b="1" dirty="0" smtClean="0">
                <a:latin typeface="Rockwell" panose="02060603020205020403" pitchFamily="18" charset="0"/>
                <a:ea typeface="Cambria Math" panose="02040503050406030204" pitchFamily="18" charset="0"/>
              </a:rPr>
            </a:br>
            <a:r>
              <a:rPr lang="es-ES" b="1" dirty="0" smtClean="0">
                <a:latin typeface="Rockwell" panose="02060603020205020403" pitchFamily="18" charset="0"/>
                <a:ea typeface="Cambria Math" panose="02040503050406030204" pitchFamily="18" charset="0"/>
              </a:rPr>
              <a:t/>
            </a:r>
            <a:br>
              <a:rPr lang="es-ES" b="1" dirty="0" smtClean="0">
                <a:latin typeface="Rockwell" panose="02060603020205020403" pitchFamily="18" charset="0"/>
                <a:ea typeface="Cambria Math" panose="02040503050406030204" pitchFamily="18" charset="0"/>
              </a:rPr>
            </a:br>
            <a:r>
              <a:rPr lang="es-ES" b="1" dirty="0" smtClean="0">
                <a:latin typeface="Mistral" panose="03090702030407020403" pitchFamily="66" charset="0"/>
                <a:ea typeface="Cambria Math" panose="02040503050406030204" pitchFamily="18" charset="0"/>
              </a:rPr>
              <a:t>…</a:t>
            </a:r>
            <a:endParaRPr lang="es-EC" b="1" dirty="0">
              <a:latin typeface="Mistral" panose="03090702030407020403" pitchFamily="66" charset="0"/>
              <a:ea typeface="Cambria Math" panose="020405030504060302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150" y="1590261"/>
            <a:ext cx="1072209" cy="103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8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910781" y="955686"/>
            <a:ext cx="8957569" cy="3947890"/>
          </a:xfrm>
        </p:spPr>
        <p:txBody>
          <a:bodyPr>
            <a:noAutofit/>
          </a:bodyPr>
          <a:lstStyle/>
          <a:p>
            <a:pPr algn="ctr"/>
            <a:r>
              <a:rPr lang="es-EC" sz="8800" b="1" dirty="0" smtClean="0">
                <a:latin typeface="Berlin Sans FB Demi" panose="020E0802020502020306" pitchFamily="34" charset="0"/>
                <a:ea typeface="Cambria Math" panose="02040503050406030204" pitchFamily="18" charset="0"/>
              </a:rPr>
              <a:t>PLAN ANUAL DE CONTRACION 2023</a:t>
            </a:r>
            <a:endParaRPr lang="es-EC" sz="8800" b="1" dirty="0">
              <a:latin typeface="Berlin Sans FB Demi" panose="020E0802020502020306" pitchFamily="34" charset="0"/>
              <a:ea typeface="Cambria Math" panose="020405030504060302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1306" y="41207"/>
            <a:ext cx="116443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6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60458" y="387626"/>
            <a:ext cx="7825122" cy="727969"/>
          </a:xfrm>
        </p:spPr>
        <p:txBody>
          <a:bodyPr>
            <a:normAutofit fontScale="90000"/>
          </a:bodyPr>
          <a:lstStyle/>
          <a:p>
            <a:r>
              <a:rPr lang="es-EC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PROCESOS DE CONTRATACION CATALOGO ELECTRONICO </a:t>
            </a:r>
            <a:endParaRPr lang="es-EC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2051" y="35514"/>
            <a:ext cx="1164437" cy="914479"/>
          </a:xfrm>
          <a:prstGeom prst="rect">
            <a:avLst/>
          </a:prstGeom>
        </p:spPr>
      </p:pic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515662"/>
              </p:ext>
            </p:extLst>
          </p:nvPr>
        </p:nvGraphicFramePr>
        <p:xfrm>
          <a:off x="834887" y="1284516"/>
          <a:ext cx="9519347" cy="38646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6809">
                  <a:extLst>
                    <a:ext uri="{9D8B030D-6E8A-4147-A177-3AD203B41FA5}">
                      <a16:colId xmlns:a16="http://schemas.microsoft.com/office/drawing/2014/main" val="479293411"/>
                    </a:ext>
                  </a:extLst>
                </a:gridCol>
                <a:gridCol w="824431">
                  <a:extLst>
                    <a:ext uri="{9D8B030D-6E8A-4147-A177-3AD203B41FA5}">
                      <a16:colId xmlns:a16="http://schemas.microsoft.com/office/drawing/2014/main" val="4228327868"/>
                    </a:ext>
                  </a:extLst>
                </a:gridCol>
                <a:gridCol w="4412868">
                  <a:extLst>
                    <a:ext uri="{9D8B030D-6E8A-4147-A177-3AD203B41FA5}">
                      <a16:colId xmlns:a16="http://schemas.microsoft.com/office/drawing/2014/main" val="2463640040"/>
                    </a:ext>
                  </a:extLst>
                </a:gridCol>
                <a:gridCol w="901334">
                  <a:extLst>
                    <a:ext uri="{9D8B030D-6E8A-4147-A177-3AD203B41FA5}">
                      <a16:colId xmlns:a16="http://schemas.microsoft.com/office/drawing/2014/main" val="404015912"/>
                    </a:ext>
                  </a:extLst>
                </a:gridCol>
                <a:gridCol w="1172306">
                  <a:extLst>
                    <a:ext uri="{9D8B030D-6E8A-4147-A177-3AD203B41FA5}">
                      <a16:colId xmlns:a16="http://schemas.microsoft.com/office/drawing/2014/main" val="2714191573"/>
                    </a:ext>
                  </a:extLst>
                </a:gridCol>
                <a:gridCol w="1501599">
                  <a:extLst>
                    <a:ext uri="{9D8B030D-6E8A-4147-A177-3AD203B41FA5}">
                      <a16:colId xmlns:a16="http://schemas.microsoft.com/office/drawing/2014/main" val="1705972842"/>
                    </a:ext>
                  </a:extLst>
                </a:gridCol>
              </a:tblGrid>
              <a:tr h="619456">
                <a:tc gridSpan="6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>
                          <a:effectLst/>
                        </a:rPr>
                        <a:t>PROCESOS MEDIANTE CATALOGO ELECTRONICO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833711"/>
                  </a:ext>
                </a:extLst>
              </a:tr>
              <a:tr h="61945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800">
                          <a:effectLst/>
                        </a:rPr>
                        <a:t>Nro.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800" b="1">
                          <a:effectLst/>
                        </a:rPr>
                        <a:t>Código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800" b="1">
                          <a:effectLst/>
                        </a:rPr>
                        <a:t>Descripción /detalle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800" b="1">
                          <a:effectLst/>
                        </a:rPr>
                        <a:t> Fractura 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800" b="1" dirty="0" smtClean="0">
                          <a:effectLst/>
                        </a:rPr>
                        <a:t>Valor 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extLst>
                  <a:ext uri="{0D108BD9-81ED-4DB2-BD59-A6C34878D82A}">
                    <a16:rowId xmlns:a16="http://schemas.microsoft.com/office/drawing/2014/main" val="4020681361"/>
                  </a:ext>
                </a:extLst>
              </a:tr>
              <a:tr h="9928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Adquisición</a:t>
                      </a:r>
                      <a:r>
                        <a:rPr lang="es-ES" sz="1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materiales de oficina Y Tintas Varios Colores.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effectLst/>
                        </a:rPr>
                        <a:t>001.001-000000282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$ 222.19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extLst>
                  <a:ext uri="{0D108BD9-81ED-4DB2-BD59-A6C34878D82A}">
                    <a16:rowId xmlns:a16="http://schemas.microsoft.com/office/drawing/2014/main" val="735788280"/>
                  </a:ext>
                </a:extLst>
              </a:tr>
              <a:tr h="9928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Adquisición</a:t>
                      </a:r>
                      <a:r>
                        <a:rPr lang="es-EC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 de neumáticos LT245/75/R16 120116S TERRCAT50  para la RI.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effectLst/>
                        </a:rPr>
                        <a:t>007-001-000141083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4 690.10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extLst>
                  <a:ext uri="{0D108BD9-81ED-4DB2-BD59-A6C34878D82A}">
                    <a16:rowId xmlns:a16="http://schemas.microsoft.com/office/drawing/2014/main" val="4151868619"/>
                  </a:ext>
                </a:extLst>
              </a:tr>
              <a:tr h="619456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2800" dirty="0">
                          <a:effectLst/>
                        </a:rPr>
                        <a:t>TOTAL 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$ 912.29</a:t>
                      </a:r>
                      <a:endParaRPr lang="en-US" dirty="0"/>
                    </a:p>
                  </a:txBody>
                  <a:tcPr marL="53975" marR="53975" marT="0" marB="0"/>
                </a:tc>
                <a:extLst>
                  <a:ext uri="{0D108BD9-81ED-4DB2-BD59-A6C34878D82A}">
                    <a16:rowId xmlns:a16="http://schemas.microsoft.com/office/drawing/2014/main" val="8765944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057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0875" y="508389"/>
            <a:ext cx="8761477" cy="1292087"/>
          </a:xfrm>
        </p:spPr>
        <p:txBody>
          <a:bodyPr>
            <a:normAutofit fontScale="90000"/>
          </a:bodyPr>
          <a:lstStyle/>
          <a:p>
            <a:r>
              <a:rPr lang="es-EC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PROCESOS DE CONTRATACIÓN ÍNFIMA CUANTÍA</a:t>
            </a:r>
            <a:endParaRPr lang="es-EC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7351" y="239953"/>
            <a:ext cx="1164437" cy="914479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800123"/>
              </p:ext>
            </p:extLst>
          </p:nvPr>
        </p:nvGraphicFramePr>
        <p:xfrm>
          <a:off x="1073427" y="1800477"/>
          <a:ext cx="9859615" cy="45303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1834">
                  <a:extLst>
                    <a:ext uri="{9D8B030D-6E8A-4147-A177-3AD203B41FA5}">
                      <a16:colId xmlns:a16="http://schemas.microsoft.com/office/drawing/2014/main" val="239934623"/>
                    </a:ext>
                  </a:extLst>
                </a:gridCol>
                <a:gridCol w="1012437">
                  <a:extLst>
                    <a:ext uri="{9D8B030D-6E8A-4147-A177-3AD203B41FA5}">
                      <a16:colId xmlns:a16="http://schemas.microsoft.com/office/drawing/2014/main" val="1947121696"/>
                    </a:ext>
                  </a:extLst>
                </a:gridCol>
                <a:gridCol w="7121629">
                  <a:extLst>
                    <a:ext uri="{9D8B030D-6E8A-4147-A177-3AD203B41FA5}">
                      <a16:colId xmlns:a16="http://schemas.microsoft.com/office/drawing/2014/main" val="1380195793"/>
                    </a:ext>
                  </a:extLst>
                </a:gridCol>
                <a:gridCol w="993715">
                  <a:extLst>
                    <a:ext uri="{9D8B030D-6E8A-4147-A177-3AD203B41FA5}">
                      <a16:colId xmlns:a16="http://schemas.microsoft.com/office/drawing/2014/main" val="896958116"/>
                    </a:ext>
                  </a:extLst>
                </a:gridCol>
              </a:tblGrid>
              <a:tr h="299195">
                <a:tc grid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>
                          <a:effectLst/>
                        </a:rPr>
                        <a:t>PROCESOS MEDIANTE INFIMA CUANTIA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455405"/>
                  </a:ext>
                </a:extLst>
              </a:tr>
              <a:tr h="38005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>
                          <a:effectLst/>
                        </a:rPr>
                        <a:t>Nro.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800" b="1" dirty="0">
                          <a:effectLst/>
                        </a:rPr>
                        <a:t>CPC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800" b="1" dirty="0">
                          <a:effectLst/>
                        </a:rPr>
                        <a:t>Descripción /detalle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800" b="1" dirty="0" smtClean="0">
                          <a:effectLst/>
                        </a:rPr>
                        <a:t>Valor 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extLst>
                  <a:ext uri="{0D108BD9-81ED-4DB2-BD59-A6C34878D82A}">
                    <a16:rowId xmlns:a16="http://schemas.microsoft.com/office/drawing/2014/main" val="733668652"/>
                  </a:ext>
                </a:extLst>
              </a:tr>
              <a:tr h="2991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71334.00.1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Contratacan</a:t>
                      </a:r>
                      <a:r>
                        <a:rPr lang="es-EC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de Póliza de Seguro para la Flota Vehicular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$ 1,496.30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extLst>
                  <a:ext uri="{0D108BD9-81ED-4DB2-BD59-A6C34878D82A}">
                    <a16:rowId xmlns:a16="http://schemas.microsoft.com/office/drawing/2014/main" val="175884146"/>
                  </a:ext>
                </a:extLst>
              </a:tr>
              <a:tr h="59838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71320.05.1</a:t>
                      </a: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>
                          <a:effectLst/>
                        </a:rPr>
                        <a:t>Contratación </a:t>
                      </a:r>
                      <a:r>
                        <a:rPr lang="es-EC" sz="1400" dirty="0" smtClean="0">
                          <a:effectLst/>
                        </a:rPr>
                        <a:t>de</a:t>
                      </a:r>
                      <a:r>
                        <a:rPr lang="es-EC" sz="1400" baseline="0" dirty="0" smtClean="0">
                          <a:effectLst/>
                        </a:rPr>
                        <a:t> Póliza de Seguro de Vida  para el personal operativo del BCBCN.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effectLst/>
                        </a:rPr>
                        <a:t>$ 640.03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extLst>
                  <a:ext uri="{0D108BD9-81ED-4DB2-BD59-A6C34878D82A}">
                    <a16:rowId xmlns:a16="http://schemas.microsoft.com/office/drawing/2014/main" val="3196793535"/>
                  </a:ext>
                </a:extLst>
              </a:tr>
              <a:tr h="2991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49113.00.1</a:t>
                      </a: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Adquisición</a:t>
                      </a:r>
                      <a:r>
                        <a:rPr lang="es-EC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de Repuestos y Accesorios para la flota vehicular del BCBCN.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effectLst/>
                        </a:rPr>
                        <a:t>$ 2,521.50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extLst>
                  <a:ext uri="{0D108BD9-81ED-4DB2-BD59-A6C34878D82A}">
                    <a16:rowId xmlns:a16="http://schemas.microsoft.com/office/drawing/2014/main" val="3242471078"/>
                  </a:ext>
                </a:extLst>
              </a:tr>
              <a:tr h="59119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105275" algn="l"/>
                        </a:tabLst>
                        <a:defRPr/>
                      </a:pPr>
                      <a:r>
                        <a:rPr lang="es-EC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49113.00.1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effectLst/>
                        </a:rPr>
                        <a:t>Adquisición</a:t>
                      </a:r>
                      <a:r>
                        <a:rPr lang="es-EC" sz="1400" baseline="0" dirty="0" smtClean="0">
                          <a:effectLst/>
                        </a:rPr>
                        <a:t> de neumáticos para la Motobomba Nissan.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</a:rPr>
                        <a:t>$ 616.16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extLst>
                  <a:ext uri="{0D108BD9-81ED-4DB2-BD59-A6C34878D82A}">
                    <a16:rowId xmlns:a16="http://schemas.microsoft.com/office/drawing/2014/main" val="1523385994"/>
                  </a:ext>
                </a:extLst>
              </a:tr>
              <a:tr h="2991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71339.00.1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Contratación</a:t>
                      </a:r>
                      <a:r>
                        <a:rPr lang="es-EC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de Póliza de Fidelidad Tipo </a:t>
                      </a:r>
                      <a:r>
                        <a:rPr lang="es-EC" sz="14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Blanket</a:t>
                      </a:r>
                      <a:r>
                        <a:rPr lang="es-EC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 para el Personal del BCBCN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effectLst/>
                        </a:rPr>
                        <a:t>$ 104.37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extLst>
                  <a:ext uri="{0D108BD9-81ED-4DB2-BD59-A6C34878D82A}">
                    <a16:rowId xmlns:a16="http://schemas.microsoft.com/office/drawing/2014/main" val="1650802664"/>
                  </a:ext>
                </a:extLst>
              </a:tr>
              <a:tr h="2991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>
                          <a:effectLst/>
                        </a:rPr>
                        <a:t>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83910.00.1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Contratación</a:t>
                      </a:r>
                      <a:r>
                        <a:rPr lang="es-EC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de servicio de pagina Web Institucional.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effectLst/>
                        </a:rPr>
                        <a:t>$ 218.40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extLst>
                  <a:ext uri="{0D108BD9-81ED-4DB2-BD59-A6C34878D82A}">
                    <a16:rowId xmlns:a16="http://schemas.microsoft.com/office/drawing/2014/main" val="3736925903"/>
                  </a:ext>
                </a:extLst>
              </a:tr>
              <a:tr h="2991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>
                          <a:effectLst/>
                        </a:rPr>
                        <a:t>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>
                          <a:effectLst/>
                        </a:rPr>
                        <a:t>381120117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Contratación</a:t>
                      </a:r>
                      <a:r>
                        <a:rPr lang="es-EC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de servicio de Internet para el BCBCN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effectLst/>
                        </a:rPr>
                        <a:t>$ 320.36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extLst>
                  <a:ext uri="{0D108BD9-81ED-4DB2-BD59-A6C34878D82A}">
                    <a16:rowId xmlns:a16="http://schemas.microsoft.com/office/drawing/2014/main" val="1668165295"/>
                  </a:ext>
                </a:extLst>
              </a:tr>
              <a:tr h="2991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>
                          <a:effectLst/>
                        </a:rPr>
                        <a:t>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321229021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Adquisición</a:t>
                      </a:r>
                      <a:r>
                        <a:rPr lang="es-EC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de materiales de oficina (Resmas de Papel BondA4)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effectLst/>
                        </a:rPr>
                        <a:t>$ 190.00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extLst>
                  <a:ext uri="{0D108BD9-81ED-4DB2-BD59-A6C34878D82A}">
                    <a16:rowId xmlns:a16="http://schemas.microsoft.com/office/drawing/2014/main" val="3304678174"/>
                  </a:ext>
                </a:extLst>
              </a:tr>
              <a:tr h="2991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>
                          <a:effectLst/>
                        </a:rPr>
                        <a:t>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effectLst/>
                        </a:rPr>
                        <a:t>Adquisición</a:t>
                      </a:r>
                      <a:r>
                        <a:rPr lang="es-EC" sz="1400" baseline="0" dirty="0" smtClean="0">
                          <a:effectLst/>
                        </a:rPr>
                        <a:t> de combustible para la flota vehicular del BCBN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effectLst/>
                        </a:rPr>
                        <a:t>$ 1,520.89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extLst>
                  <a:ext uri="{0D108BD9-81ED-4DB2-BD59-A6C34878D82A}">
                    <a16:rowId xmlns:a16="http://schemas.microsoft.com/office/drawing/2014/main" val="1514201040"/>
                  </a:ext>
                </a:extLst>
              </a:tr>
              <a:tr h="2991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>
                          <a:effectLst/>
                        </a:rPr>
                        <a:t>10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9290000125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Contratación</a:t>
                      </a:r>
                      <a:r>
                        <a:rPr lang="es-EC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de servicio de capacitación Rescate Vehicular.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105275" algn="l"/>
                        </a:tabLst>
                      </a:pPr>
                      <a:r>
                        <a:rPr lang="es-EC" sz="1400" dirty="0" smtClean="0">
                          <a:effectLst/>
                        </a:rPr>
                        <a:t>$ 1,097.60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31" marR="19431" marT="0" marB="0"/>
                </a:tc>
                <a:extLst>
                  <a:ext uri="{0D108BD9-81ED-4DB2-BD59-A6C34878D82A}">
                    <a16:rowId xmlns:a16="http://schemas.microsoft.com/office/drawing/2014/main" val="466204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727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á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á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á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34028</TotalTime>
  <Words>1763</Words>
  <Application>Microsoft Office PowerPoint</Application>
  <PresentationFormat>Panorámica</PresentationFormat>
  <Paragraphs>309</Paragraphs>
  <Slides>61</Slides>
  <Notes>5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61</vt:i4>
      </vt:variant>
    </vt:vector>
  </HeadingPairs>
  <TitlesOfParts>
    <vt:vector size="71" baseType="lpstr">
      <vt:lpstr>Arial</vt:lpstr>
      <vt:lpstr>Berlin Sans FB Demi</vt:lpstr>
      <vt:lpstr>Calibri</vt:lpstr>
      <vt:lpstr>Cambria Math</vt:lpstr>
      <vt:lpstr>Garamond</vt:lpstr>
      <vt:lpstr>Mistral</vt:lpstr>
      <vt:lpstr>Rockwell</vt:lpstr>
      <vt:lpstr>Times New Roman</vt:lpstr>
      <vt:lpstr>Orgánico</vt:lpstr>
      <vt:lpstr>Hoja de cálculo</vt:lpstr>
      <vt:lpstr>RENDICION DE CUENTAS </vt:lpstr>
      <vt:lpstr>MARCO LEGAL: </vt:lpstr>
      <vt:lpstr>MISIÓN:</vt:lpstr>
      <vt:lpstr>VISIÓN:  </vt:lpstr>
      <vt:lpstr>OBJETIVOS:</vt:lpstr>
      <vt:lpstr>INFORME ECONOMICO 2023</vt:lpstr>
      <vt:lpstr>PLAN ANUAL DE CONTRACION 2023</vt:lpstr>
      <vt:lpstr>PROCESOS DE CONTRATACION CATALOGO ELECTRONICO </vt:lpstr>
      <vt:lpstr>PROCESOS DE CONTRATACIÓN ÍNFIMA CUANTÍA</vt:lpstr>
      <vt:lpstr>PROCESOS DE CONTRATACIÓN ÍNFIMA CUANTÍA</vt:lpstr>
      <vt:lpstr>GESTION INSTITUCIONAL 2023 </vt:lpstr>
      <vt:lpstr>CONSTRUCCION DE TECHO PARA BOTE DE RESCATE Y BOMBBA</vt:lpstr>
      <vt:lpstr>CONSTRUCCION DE REMOQUE.</vt:lpstr>
      <vt:lpstr>CAPACITACION  AL PERSONAL </vt:lpstr>
      <vt:lpstr>CAPACITACION  AL PERSONAL </vt:lpstr>
      <vt:lpstr>CAPACITACION  AL PERSONAL </vt:lpstr>
      <vt:lpstr> Capacitación  </vt:lpstr>
      <vt:lpstr> Capacitación  </vt:lpstr>
      <vt:lpstr>CAPACITACION  A LA CIUDADANIA </vt:lpstr>
      <vt:lpstr>CAPACITACION  A LA CIUDADANIA </vt:lpstr>
      <vt:lpstr> Capacitación a la ciudadanía </vt:lpstr>
      <vt:lpstr> Capacitación a la ciudadanía </vt:lpstr>
      <vt:lpstr> Capacitación a la ciudadanía </vt:lpstr>
      <vt:lpstr> GESTION PROYECTOS  :</vt:lpstr>
      <vt:lpstr>GESTION DE CONVENIOS</vt:lpstr>
      <vt:lpstr>GESTION DE CONVENIOS</vt:lpstr>
      <vt:lpstr>GESTION DE CONVENIOS</vt:lpstr>
      <vt:lpstr>ESTADISTICA DE EMERGENCIAS ATENDIDAS:</vt:lpstr>
      <vt:lpstr>ESTADISTICA DE EMERGENCIAS ATENDIDAS:</vt:lpstr>
      <vt:lpstr>ESTADISTICA DE EMERGENCIAS ATENDIDAS:</vt:lpstr>
      <vt:lpstr>ANEXOS LABORES REALIZADAS</vt:lpstr>
      <vt:lpstr>ATENCION PREHOSPITALARIA</vt:lpstr>
      <vt:lpstr>ATENCION PREHOSPITALARIA</vt:lpstr>
      <vt:lpstr>Traslado, apoyo MSP</vt:lpstr>
      <vt:lpstr> ACCIDENTE DE TRANSITO .</vt:lpstr>
      <vt:lpstr>TRASLADO  </vt:lpstr>
      <vt:lpstr>Traslado apoyo al MSP. </vt:lpstr>
      <vt:lpstr>Traslado apoyo al MSP. </vt:lpstr>
      <vt:lpstr>Traslado apoyo al MSP. </vt:lpstr>
      <vt:lpstr>Traslado apoyo al MSP. </vt:lpstr>
      <vt:lpstr>Traslado apoyo al MSP. </vt:lpstr>
      <vt:lpstr>Traslado apoyo al MSP. </vt:lpstr>
      <vt:lpstr>Traslado apoyo al MSP. </vt:lpstr>
      <vt:lpstr>Traslado apoyo al MSP. </vt:lpstr>
      <vt:lpstr>Traslado apoyo al MSP. </vt:lpstr>
      <vt:lpstr>ATENCION PREHOSPITALARIA . </vt:lpstr>
      <vt:lpstr>ATENCION PREHOSPITALARIA . </vt:lpstr>
      <vt:lpstr>ATENCION PREHOSPITALARIA . </vt:lpstr>
      <vt:lpstr>TRASLADO APOYO MSP</vt:lpstr>
      <vt:lpstr>TRASLADO APOYO MSP</vt:lpstr>
      <vt:lpstr>TRASLADO APOYO MSP</vt:lpstr>
      <vt:lpstr>TRASLADO APOYO MSP</vt:lpstr>
      <vt:lpstr>ATENCION ACCIDENTE DE TRANSITO</vt:lpstr>
      <vt:lpstr> ACCIDENTE DE TRANSITO</vt:lpstr>
      <vt:lpstr>ACCIDENTE DE TRANSITO</vt:lpstr>
      <vt:lpstr>ACCIDENTE DE TRANSITO</vt:lpstr>
      <vt:lpstr> ACCIDENTE DE TRANSITO</vt:lpstr>
      <vt:lpstr> ACCIDENTE DE TRANSITO</vt:lpstr>
      <vt:lpstr>INCENDIO ESTRURCTURAL . </vt:lpstr>
      <vt:lpstr> Capacitación a la ciudadanía </vt:lpstr>
      <vt:lpstr>  ¡SALVAMOS VIDAS Y PROTEGEMOS BIENES…!    EL BENEMÉRITO CUERPO DE BOMBEROS DEL CANTÓN NANGARITZA, AGRADECE SU ATENCIÓN.  “RENDICION DE CUESTAS 2023” 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BOMBEROS</dc:creator>
  <cp:lastModifiedBy>EQUIPO</cp:lastModifiedBy>
  <cp:revision>273</cp:revision>
  <dcterms:created xsi:type="dcterms:W3CDTF">2022-04-08T15:11:25Z</dcterms:created>
  <dcterms:modified xsi:type="dcterms:W3CDTF">2024-05-22T14:48:19Z</dcterms:modified>
</cp:coreProperties>
</file>